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2" r:id="rId5"/>
    <p:sldId id="263" r:id="rId6"/>
    <p:sldId id="265" r:id="rId7"/>
    <p:sldId id="270" r:id="rId8"/>
    <p:sldId id="268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Poppins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6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14A0-8EDA-4FF0-A342-8C58A62079A7}" type="datetimeFigureOut">
              <a:rPr lang="en-ID" smtClean="0"/>
              <a:t>06/08/2024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63F32-AAD1-4505-A0A5-08A93B98119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516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63F32-AAD1-4505-A0A5-08A93B981192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450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0241" y="3807634"/>
            <a:ext cx="5231810" cy="449608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DE59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59105" y="6151172"/>
            <a:ext cx="5231810" cy="4530511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C791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880241" y="-881102"/>
            <a:ext cx="5231810" cy="4530511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2320942" y="6151172"/>
            <a:ext cx="5231810" cy="449608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C791E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3" y="9538295"/>
            <a:ext cx="18288000" cy="641795"/>
            <a:chOff x="0" y="0"/>
            <a:chExt cx="4816593" cy="1690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169032"/>
            </a:xfrm>
            <a:custGeom>
              <a:avLst/>
              <a:gdLst/>
              <a:ahLst/>
              <a:cxnLst/>
              <a:rect l="l" t="t" r="r" b="b"/>
              <a:pathLst>
                <a:path w="4816592" h="169032">
                  <a:moveTo>
                    <a:pt x="0" y="0"/>
                  </a:moveTo>
                  <a:lnTo>
                    <a:pt x="4816592" y="0"/>
                  </a:lnTo>
                  <a:lnTo>
                    <a:pt x="4816592" y="169032"/>
                  </a:lnTo>
                  <a:lnTo>
                    <a:pt x="0" y="169032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4816593" cy="207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74" y="1022295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1746561" y="-881102"/>
            <a:ext cx="5231810" cy="4496086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FFDE5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-2320942" y="1464096"/>
            <a:ext cx="5231810" cy="4530511"/>
            <a:chOff x="0" y="0"/>
            <a:chExt cx="4282440" cy="3708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746561" y="3807634"/>
            <a:ext cx="5231810" cy="4530511"/>
            <a:chOff x="0" y="0"/>
            <a:chExt cx="4282440" cy="3708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3" name="TextBox 23"/>
          <p:cNvSpPr txBox="1"/>
          <p:nvPr/>
        </p:nvSpPr>
        <p:spPr>
          <a:xfrm>
            <a:off x="1134931" y="2277740"/>
            <a:ext cx="16230600" cy="289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0"/>
              </a:lnSpc>
            </a:pPr>
            <a:r>
              <a:rPr lang="en-US" sz="5100" spc="153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OVERVIEW OF PROSPECTIVE TEACHER STUDENTS' METASYSTEMATIC REASONING IN INVERTEBRATE ZOOLOGY PRACTICUM</a:t>
            </a:r>
          </a:p>
          <a:p>
            <a:pPr marL="0" lvl="0" indent="0" algn="l">
              <a:lnSpc>
                <a:spcPts val="5610"/>
              </a:lnSpc>
            </a:pPr>
            <a:endParaRPr lang="en-US" sz="5100" spc="153" dirty="0">
              <a:solidFill>
                <a:srgbClr val="1B364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6804056" y="1464096"/>
            <a:ext cx="5231810" cy="4530511"/>
            <a:chOff x="0" y="0"/>
            <a:chExt cx="4282440" cy="3708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6" name="Freeform 26"/>
          <p:cNvSpPr/>
          <p:nvPr/>
        </p:nvSpPr>
        <p:spPr>
          <a:xfrm>
            <a:off x="1258679" y="362852"/>
            <a:ext cx="1426016" cy="1417528"/>
          </a:xfrm>
          <a:custGeom>
            <a:avLst/>
            <a:gdLst/>
            <a:ahLst/>
            <a:cxnLst/>
            <a:rect l="l" t="t" r="r" b="b"/>
            <a:pathLst>
              <a:path w="1426016" h="1417528">
                <a:moveTo>
                  <a:pt x="0" y="0"/>
                </a:moveTo>
                <a:lnTo>
                  <a:pt x="1426015" y="0"/>
                </a:lnTo>
                <a:lnTo>
                  <a:pt x="1426015" y="1417528"/>
                </a:lnTo>
                <a:lnTo>
                  <a:pt x="0" y="1417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35397" y="7015492"/>
            <a:ext cx="16230600" cy="112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0"/>
              </a:lnSpc>
            </a:pPr>
            <a:r>
              <a:rPr lang="en-US" sz="3100" spc="155" dirty="0">
                <a:solidFill>
                  <a:srgbClr val="FFFFFF"/>
                </a:solidFill>
                <a:highlight>
                  <a:srgbClr val="808000"/>
                </a:highlight>
                <a:latin typeface="Poppins Bold"/>
                <a:ea typeface="Poppins Bold"/>
                <a:cs typeface="Poppins Bold"/>
                <a:sym typeface="Poppins Bold"/>
              </a:rPr>
              <a:t>THE 1ST INTERNATIONAL CONFERENCE ON MULTIDISIPLINARY STUDIES 2024</a:t>
            </a:r>
          </a:p>
          <a:p>
            <a:pPr marL="0" lvl="0" indent="0" algn="l">
              <a:lnSpc>
                <a:spcPts val="6049"/>
              </a:lnSpc>
              <a:spcBef>
                <a:spcPct val="0"/>
              </a:spcBef>
            </a:pPr>
            <a:endParaRPr lang="en-US" sz="3100" spc="155" dirty="0">
              <a:solidFill>
                <a:srgbClr val="FFFFFF"/>
              </a:solidFill>
              <a:highlight>
                <a:srgbClr val="808000"/>
              </a:highlight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35397" y="7561909"/>
            <a:ext cx="16230600" cy="54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spc="15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Universitas Muhammadiyah Sukabumi, Indonesia – 7th August 2024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58679" y="5933056"/>
            <a:ext cx="4079918" cy="72622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10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Dr. Aa Juhanda, </a:t>
            </a:r>
            <a:r>
              <a:rPr lang="en-US" sz="2100" spc="10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M.Pd</a:t>
            </a:r>
            <a:r>
              <a:rPr lang="en-US" sz="2100" spc="10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940"/>
              </a:lnSpc>
            </a:pPr>
            <a:r>
              <a:rPr lang="en-US" sz="2100" spc="10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Gina </a:t>
            </a:r>
            <a:r>
              <a:rPr lang="en-US" sz="2100" spc="10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Nuranti</a:t>
            </a:r>
            <a:r>
              <a:rPr lang="en-US" sz="2100" spc="10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00" spc="10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S.Pd</a:t>
            </a:r>
            <a:r>
              <a:rPr lang="en-US" sz="2100" spc="10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., </a:t>
            </a:r>
            <a:r>
              <a:rPr lang="en-US" sz="2100" spc="10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M.Si</a:t>
            </a:r>
            <a:endParaRPr lang="en-US" sz="2100" spc="105" dirty="0">
              <a:solidFill>
                <a:srgbClr val="1B36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28936" y="-594713"/>
            <a:ext cx="5231810" cy="449608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C791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2196526" y="1722106"/>
            <a:ext cx="5231810" cy="4530511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-1828936" y="4073351"/>
            <a:ext cx="5231810" cy="4496086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D9D9D9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9" y="0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3732" y="413660"/>
            <a:ext cx="9144268" cy="1072240"/>
            <a:chOff x="0" y="0"/>
            <a:chExt cx="2408367" cy="2824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8367" cy="282401"/>
            </a:xfrm>
            <a:custGeom>
              <a:avLst/>
              <a:gdLst/>
              <a:ahLst/>
              <a:cxnLst/>
              <a:rect l="l" t="t" r="r" b="b"/>
              <a:pathLst>
                <a:path w="2408367" h="282401">
                  <a:moveTo>
                    <a:pt x="0" y="0"/>
                  </a:moveTo>
                  <a:lnTo>
                    <a:pt x="2408367" y="0"/>
                  </a:lnTo>
                  <a:lnTo>
                    <a:pt x="2408367" y="282401"/>
                  </a:lnTo>
                  <a:lnTo>
                    <a:pt x="0" y="282401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408367" cy="320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460129" y="2403910"/>
            <a:ext cx="15799283" cy="6854390"/>
          </a:xfrm>
          <a:custGeom>
            <a:avLst/>
            <a:gdLst/>
            <a:ahLst/>
            <a:cxnLst/>
            <a:rect l="l" t="t" r="r" b="b"/>
            <a:pathLst>
              <a:path w="15799283" h="6854390">
                <a:moveTo>
                  <a:pt x="0" y="0"/>
                </a:moveTo>
                <a:lnTo>
                  <a:pt x="15799283" y="0"/>
                </a:lnTo>
                <a:lnTo>
                  <a:pt x="15799283" y="6854390"/>
                </a:lnTo>
                <a:lnTo>
                  <a:pt x="0" y="685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84" t="-3462" r="-4284"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18" name="TextBox 18"/>
          <p:cNvSpPr txBox="1"/>
          <p:nvPr/>
        </p:nvSpPr>
        <p:spPr>
          <a:xfrm>
            <a:off x="9144074" y="533855"/>
            <a:ext cx="8115337" cy="83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050"/>
              </a:lnSpc>
              <a:spcBef>
                <a:spcPct val="0"/>
              </a:spcBef>
            </a:pPr>
            <a:r>
              <a:rPr lang="en-US" sz="5500" spc="27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93224"/>
            <a:ext cx="18288000" cy="6693776"/>
            <a:chOff x="0" y="0"/>
            <a:chExt cx="24384000" cy="89250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2548" b="22548"/>
            <a:stretch>
              <a:fillRect/>
            </a:stretch>
          </p:blipFill>
          <p:spPr>
            <a:xfrm>
              <a:off x="0" y="0"/>
              <a:ext cx="24384000" cy="892503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4571866" y="846785"/>
            <a:ext cx="9144268" cy="1203619"/>
            <a:chOff x="0" y="0"/>
            <a:chExt cx="2408367" cy="3170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8367" cy="317003"/>
            </a:xfrm>
            <a:custGeom>
              <a:avLst/>
              <a:gdLst/>
              <a:ahLst/>
              <a:cxnLst/>
              <a:rect l="l" t="t" r="r" b="b"/>
              <a:pathLst>
                <a:path w="2408367" h="317003">
                  <a:moveTo>
                    <a:pt x="0" y="0"/>
                  </a:moveTo>
                  <a:lnTo>
                    <a:pt x="2408367" y="0"/>
                  </a:lnTo>
                  <a:lnTo>
                    <a:pt x="2408367" y="317003"/>
                  </a:lnTo>
                  <a:lnTo>
                    <a:pt x="0" y="317003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408367" cy="3551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89335" y="2624383"/>
            <a:ext cx="5309330" cy="5567117"/>
            <a:chOff x="0" y="0"/>
            <a:chExt cx="1398342" cy="17531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8342" cy="1753108"/>
            </a:xfrm>
            <a:custGeom>
              <a:avLst/>
              <a:gdLst/>
              <a:ahLst/>
              <a:cxnLst/>
              <a:rect l="l" t="t" r="r" b="b"/>
              <a:pathLst>
                <a:path w="1398342" h="1753108">
                  <a:moveTo>
                    <a:pt x="0" y="0"/>
                  </a:moveTo>
                  <a:lnTo>
                    <a:pt x="1398342" y="0"/>
                  </a:lnTo>
                  <a:lnTo>
                    <a:pt x="1398342" y="1753108"/>
                  </a:lnTo>
                  <a:lnTo>
                    <a:pt x="0" y="17531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398342" cy="1791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938198" y="2384033"/>
            <a:ext cx="1211368" cy="1366847"/>
          </a:xfrm>
          <a:custGeom>
            <a:avLst/>
            <a:gdLst/>
            <a:ahLst/>
            <a:cxnLst/>
            <a:rect l="l" t="t" r="r" b="b"/>
            <a:pathLst>
              <a:path w="1211368" h="1366847">
                <a:moveTo>
                  <a:pt x="0" y="0"/>
                </a:moveTo>
                <a:lnTo>
                  <a:pt x="1211368" y="0"/>
                </a:lnTo>
                <a:lnTo>
                  <a:pt x="1211368" y="1366846"/>
                </a:lnTo>
                <a:lnTo>
                  <a:pt x="0" y="136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829104" y="2601967"/>
            <a:ext cx="5309330" cy="5589533"/>
            <a:chOff x="0" y="0"/>
            <a:chExt cx="1398342" cy="17531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98342" cy="1753108"/>
            </a:xfrm>
            <a:custGeom>
              <a:avLst/>
              <a:gdLst/>
              <a:ahLst/>
              <a:cxnLst/>
              <a:rect l="l" t="t" r="r" b="b"/>
              <a:pathLst>
                <a:path w="1398342" h="1753108">
                  <a:moveTo>
                    <a:pt x="0" y="0"/>
                  </a:moveTo>
                  <a:lnTo>
                    <a:pt x="1398342" y="0"/>
                  </a:lnTo>
                  <a:lnTo>
                    <a:pt x="1398342" y="1753108"/>
                  </a:lnTo>
                  <a:lnTo>
                    <a:pt x="0" y="17531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398342" cy="1791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5277967" y="2384033"/>
            <a:ext cx="1211368" cy="1366847"/>
          </a:xfrm>
          <a:custGeom>
            <a:avLst/>
            <a:gdLst/>
            <a:ahLst/>
            <a:cxnLst/>
            <a:rect l="l" t="t" r="r" b="b"/>
            <a:pathLst>
              <a:path w="1211368" h="1366847">
                <a:moveTo>
                  <a:pt x="0" y="0"/>
                </a:moveTo>
                <a:lnTo>
                  <a:pt x="1211368" y="0"/>
                </a:lnTo>
                <a:lnTo>
                  <a:pt x="1211368" y="1366846"/>
                </a:lnTo>
                <a:lnTo>
                  <a:pt x="0" y="136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2149566" y="2601967"/>
            <a:ext cx="5309330" cy="5589533"/>
            <a:chOff x="0" y="0"/>
            <a:chExt cx="1398342" cy="175310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98342" cy="1753108"/>
            </a:xfrm>
            <a:custGeom>
              <a:avLst/>
              <a:gdLst/>
              <a:ahLst/>
              <a:cxnLst/>
              <a:rect l="l" t="t" r="r" b="b"/>
              <a:pathLst>
                <a:path w="1398342" h="1753108">
                  <a:moveTo>
                    <a:pt x="0" y="0"/>
                  </a:moveTo>
                  <a:lnTo>
                    <a:pt x="1398342" y="0"/>
                  </a:lnTo>
                  <a:lnTo>
                    <a:pt x="1398342" y="1753108"/>
                  </a:lnTo>
                  <a:lnTo>
                    <a:pt x="0" y="1753108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398342" cy="17912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570782" y="4362806"/>
            <a:ext cx="4498386" cy="1180826"/>
          </a:xfrm>
          <a:custGeom>
            <a:avLst/>
            <a:gdLst/>
            <a:ahLst/>
            <a:cxnLst/>
            <a:rect l="l" t="t" r="r" b="b"/>
            <a:pathLst>
              <a:path w="4498386" h="1180826">
                <a:moveTo>
                  <a:pt x="0" y="0"/>
                </a:moveTo>
                <a:lnTo>
                  <a:pt x="4498386" y="0"/>
                </a:lnTo>
                <a:lnTo>
                  <a:pt x="4498386" y="1180826"/>
                </a:lnTo>
                <a:lnTo>
                  <a:pt x="0" y="1180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6598428" y="2384033"/>
            <a:ext cx="1211368" cy="1366847"/>
          </a:xfrm>
          <a:custGeom>
            <a:avLst/>
            <a:gdLst/>
            <a:ahLst/>
            <a:cxnLst/>
            <a:rect l="l" t="t" r="r" b="b"/>
            <a:pathLst>
              <a:path w="1211368" h="1366847">
                <a:moveTo>
                  <a:pt x="0" y="0"/>
                </a:moveTo>
                <a:lnTo>
                  <a:pt x="1211368" y="0"/>
                </a:lnTo>
                <a:lnTo>
                  <a:pt x="1211368" y="1366846"/>
                </a:lnTo>
                <a:lnTo>
                  <a:pt x="0" y="1366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5086465" y="1006284"/>
            <a:ext cx="8115069" cy="792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  <a:spcBef>
                <a:spcPct val="0"/>
              </a:spcBef>
            </a:pPr>
            <a:r>
              <a:rPr lang="en-US" sz="4400" spc="30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METHODOLOGY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67538" y="3034650"/>
            <a:ext cx="4466897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3500" u="sng" spc="175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Samples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076985" y="3759609"/>
            <a:ext cx="4466897" cy="422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4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30 prospective teacher students in semester 4 who were participating in the practicum of invertebrate zoology who were selected purposively in the Biology Education Study Program at Universitas Muhammadiyah </a:t>
            </a:r>
            <a:r>
              <a:rPr lang="en-US" sz="2400" spc="13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Sukabumi</a:t>
            </a:r>
            <a:r>
              <a:rPr lang="en-US" sz="24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93334" y="3017362"/>
            <a:ext cx="4466897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3500" u="sng" spc="175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Methods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3334" y="3728562"/>
            <a:ext cx="4466897" cy="3463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</a:pP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This study used a descriptive qualitative method to describe the </a:t>
            </a:r>
            <a:r>
              <a:rPr lang="en-US" sz="2700" spc="13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metasystematic</a:t>
            </a: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 reasoning of prospective teacher students in the context of invertebrate zoology practicum.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500467" y="3001752"/>
            <a:ext cx="4466897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3500" u="sng" spc="175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Instruments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500467" y="3841574"/>
            <a:ext cx="4466897" cy="307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2970"/>
              </a:lnSpc>
              <a:buFont typeface="Arial" panose="020B0604020202020204" pitchFamily="34" charset="0"/>
              <a:buChar char="•"/>
            </a:pP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8 validated </a:t>
            </a:r>
            <a:r>
              <a:rPr lang="en-US" sz="2700" spc="135" dirty="0" err="1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metasystematic</a:t>
            </a: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 reasoning questions</a:t>
            </a:r>
          </a:p>
          <a:p>
            <a:pPr marL="457200" indent="-457200">
              <a:lnSpc>
                <a:spcPts val="2970"/>
              </a:lnSpc>
              <a:buFont typeface="Arial" panose="020B0604020202020204" pitchFamily="34" charset="0"/>
              <a:buChar char="•"/>
            </a:pP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observation sheets</a:t>
            </a:r>
          </a:p>
          <a:p>
            <a:pPr marL="457200" indent="-457200">
              <a:lnSpc>
                <a:spcPts val="2970"/>
              </a:lnSpc>
              <a:buFont typeface="Arial" panose="020B0604020202020204" pitchFamily="34" charset="0"/>
              <a:buChar char="•"/>
            </a:pP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lecturer interview formats</a:t>
            </a:r>
          </a:p>
          <a:p>
            <a:pPr marL="457200" indent="-457200">
              <a:lnSpc>
                <a:spcPts val="2970"/>
              </a:lnSpc>
              <a:buFont typeface="Arial" panose="020B0604020202020204" pitchFamily="34" charset="0"/>
              <a:buChar char="•"/>
            </a:pPr>
            <a:r>
              <a:rPr lang="en-US" sz="2700" spc="135" dirty="0">
                <a:solidFill>
                  <a:srgbClr val="1B3640"/>
                </a:solidFill>
                <a:latin typeface="Poppins"/>
                <a:ea typeface="Poppins"/>
                <a:cs typeface="Poppins"/>
                <a:sym typeface="Poppins"/>
              </a:rPr>
              <a:t>student questionnaires.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9E7C90-27E2-4530-8BDA-E51145CE58A2}"/>
              </a:ext>
            </a:extLst>
          </p:cNvPr>
          <p:cNvSpPr txBox="1"/>
          <p:nvPr/>
        </p:nvSpPr>
        <p:spPr>
          <a:xfrm>
            <a:off x="853167" y="8519630"/>
            <a:ext cx="16629791" cy="15081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668838" indent="-273050"/>
            <a:r>
              <a:rPr lang="en-ID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ID" sz="2800" dirty="0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using the percentage technique method and interpreted  based on </a:t>
            </a:r>
            <a:r>
              <a:rPr lang="en-ID" sz="2800" dirty="0" err="1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Arikunto</a:t>
            </a:r>
            <a:r>
              <a:rPr lang="en-ID" sz="2800" dirty="0">
                <a:effectLst/>
                <a:latin typeface="Poppins" panose="020B0604020202020204" charset="0"/>
                <a:ea typeface="Calibri" panose="020F0502020204030204" pitchFamily="34" charset="0"/>
                <a:cs typeface="Poppins" panose="020B0604020202020204" charset="0"/>
              </a:rPr>
              <a:t> (2012)</a:t>
            </a:r>
            <a:endParaRPr lang="en-ID" sz="3600" dirty="0">
              <a:effectLst/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  <a:p>
            <a:pPr marL="4668838" indent="-273050"/>
            <a:endParaRPr lang="en-ID" sz="2800" dirty="0">
              <a:effectLst/>
              <a:latin typeface="Poppins" panose="020B0604020202020204" charset="0"/>
              <a:ea typeface="Calibri" panose="020F0502020204030204" pitchFamily="34" charset="0"/>
              <a:cs typeface="Poppins" panose="020B0604020202020204" charset="0"/>
            </a:endParaRPr>
          </a:p>
        </p:txBody>
      </p:sp>
      <p:sp>
        <p:nvSpPr>
          <p:cNvPr id="37" name="TextBox 30">
            <a:extLst>
              <a:ext uri="{FF2B5EF4-FFF2-40B4-BE49-F238E27FC236}">
                <a16:creationId xmlns:a16="http://schemas.microsoft.com/office/drawing/2014/main" id="{22AE5633-5F9E-465C-9B6B-B0E3E02B6B93}"/>
              </a:ext>
            </a:extLst>
          </p:cNvPr>
          <p:cNvSpPr txBox="1"/>
          <p:nvPr/>
        </p:nvSpPr>
        <p:spPr>
          <a:xfrm>
            <a:off x="1250320" y="8659563"/>
            <a:ext cx="4466897" cy="50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  <a:spcBef>
                <a:spcPct val="0"/>
              </a:spcBef>
            </a:pPr>
            <a:r>
              <a:rPr lang="en-US" sz="3500" u="sng" spc="175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Data analysis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400" y="346800"/>
            <a:ext cx="12008069" cy="1249660"/>
            <a:chOff x="0" y="0"/>
            <a:chExt cx="3162619" cy="199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2619" cy="199356"/>
            </a:xfrm>
            <a:custGeom>
              <a:avLst/>
              <a:gdLst/>
              <a:ahLst/>
              <a:cxnLst/>
              <a:rect l="l" t="t" r="r" b="b"/>
              <a:pathLst>
                <a:path w="3162619" h="199356">
                  <a:moveTo>
                    <a:pt x="0" y="0"/>
                  </a:moveTo>
                  <a:lnTo>
                    <a:pt x="3162619" y="0"/>
                  </a:lnTo>
                  <a:lnTo>
                    <a:pt x="3162619" y="199356"/>
                  </a:lnTo>
                  <a:lnTo>
                    <a:pt x="0" y="199356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2619" cy="23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388523" y="4676225"/>
            <a:ext cx="5231810" cy="449608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321020" y="7021423"/>
            <a:ext cx="5231810" cy="4530511"/>
            <a:chOff x="0" y="0"/>
            <a:chExt cx="4282440" cy="3708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14388523" y="9344289"/>
            <a:ext cx="5231810" cy="4496086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054331" y="871023"/>
            <a:ext cx="10979138" cy="189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  <a:spcBef>
                <a:spcPct val="0"/>
              </a:spcBef>
            </a:pPr>
            <a:r>
              <a:rPr lang="en-ID" sz="6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AND DISCUSSION</a:t>
            </a:r>
            <a:endParaRPr lang="en-US" sz="5400" spc="399" dirty="0">
              <a:solidFill>
                <a:srgbClr val="FFFFFF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>
              <a:lnSpc>
                <a:spcPts val="4399"/>
              </a:lnSpc>
              <a:spcBef>
                <a:spcPct val="0"/>
              </a:spcBef>
            </a:pPr>
            <a:endParaRPr lang="en-ID" sz="6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>
              <a:lnSpc>
                <a:spcPts val="4399"/>
              </a:lnSpc>
              <a:spcBef>
                <a:spcPct val="0"/>
              </a:spcBef>
            </a:pPr>
            <a:endParaRPr lang="en-US" sz="9600" spc="399" dirty="0">
              <a:solidFill>
                <a:schemeClr val="bg1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3AA071-5970-4C30-B1F7-2490AE37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34" y="2215284"/>
            <a:ext cx="7903974" cy="50538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80790F0-CA81-43CC-BC7E-381FBCC2053E}"/>
              </a:ext>
            </a:extLst>
          </p:cNvPr>
          <p:cNvSpPr txBox="1"/>
          <p:nvPr/>
        </p:nvSpPr>
        <p:spPr>
          <a:xfrm>
            <a:off x="1026534" y="7542634"/>
            <a:ext cx="7903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Figure 1. 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Lecturer and Prospective Teacher Students Responses related to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Metasystematic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Reasoning in Invertebrate Zoology Practicum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" name="Table 9">
            <a:extLst>
              <a:ext uri="{FF2B5EF4-FFF2-40B4-BE49-F238E27FC236}">
                <a16:creationId xmlns:a16="http://schemas.microsoft.com/office/drawing/2014/main" id="{FAA256D5-435F-424F-B061-0D72ADAB9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371518"/>
              </p:ext>
            </p:extLst>
          </p:nvPr>
        </p:nvGraphicFramePr>
        <p:xfrm>
          <a:off x="9357494" y="1856104"/>
          <a:ext cx="8551623" cy="7914297"/>
        </p:xfrm>
        <a:graphic>
          <a:graphicData uri="http://schemas.openxmlformats.org/drawingml/2006/table">
            <a:tbl>
              <a:tblPr/>
              <a:tblGrid>
                <a:gridCol w="855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48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6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6000" b="1" dirty="0"/>
                        <a:t>FINDINGS</a:t>
                      </a: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459">
                <a:tc>
                  <a:txBody>
                    <a:bodyPr/>
                    <a:lstStyle/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spc="54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Almost half of the lecturers and students were aware of </a:t>
                      </a:r>
                      <a:r>
                        <a:rPr lang="en-US" sz="2400" spc="54" dirty="0" err="1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metasystematic</a:t>
                      </a:r>
                      <a:r>
                        <a:rPr lang="en-US" sz="2400" spc="54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reasoning and had done it in practicum learning. </a:t>
                      </a: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spc="54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There are differences in views between lecturers and students regarding the application of </a:t>
                      </a:r>
                      <a:r>
                        <a:rPr lang="en-US" sz="2400" spc="54" dirty="0" err="1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metasystematic</a:t>
                      </a:r>
                      <a:r>
                        <a:rPr lang="en-US" sz="2400" spc="54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reasoning in practicum learning of invertebrate zoology. </a:t>
                      </a: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400" spc="54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This is in line with the findings of a recent study that students often feel less confident in applying advanced reasoning, even though they recognize the importance of this skill in their academic development.</a:t>
                      </a: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endParaRPr lang="en-US" sz="2400" spc="54" dirty="0">
                        <a:solidFill>
                          <a:srgbClr val="1B364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endParaRPr lang="en-US" sz="2400" spc="54" dirty="0">
                        <a:solidFill>
                          <a:srgbClr val="1B364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endParaRPr lang="en-US" sz="2400" spc="54" dirty="0">
                        <a:solidFill>
                          <a:srgbClr val="1B364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237488" lvl="1" indent="0" algn="l">
                        <a:lnSpc>
                          <a:spcPts val="3079"/>
                        </a:lnSpc>
                        <a:buFont typeface="Arial"/>
                        <a:buNone/>
                        <a:defRPr/>
                      </a:pPr>
                      <a:endParaRPr lang="en-US" sz="2199" spc="54" dirty="0">
                        <a:solidFill>
                          <a:srgbClr val="1B364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79931" y="419100"/>
            <a:ext cx="12008069" cy="1203223"/>
            <a:chOff x="0" y="0"/>
            <a:chExt cx="3162619" cy="199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62619" cy="199356"/>
            </a:xfrm>
            <a:custGeom>
              <a:avLst/>
              <a:gdLst/>
              <a:ahLst/>
              <a:cxnLst/>
              <a:rect l="l" t="t" r="r" b="b"/>
              <a:pathLst>
                <a:path w="3162619" h="199356">
                  <a:moveTo>
                    <a:pt x="0" y="0"/>
                  </a:moveTo>
                  <a:lnTo>
                    <a:pt x="3162619" y="0"/>
                  </a:lnTo>
                  <a:lnTo>
                    <a:pt x="3162619" y="199356"/>
                  </a:lnTo>
                  <a:lnTo>
                    <a:pt x="0" y="199356"/>
                  </a:lnTo>
                  <a:close/>
                </a:path>
              </a:pathLst>
            </a:custGeom>
            <a:solidFill>
              <a:srgbClr val="1B36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162619" cy="237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800"/>
            </a:p>
          </p:txBody>
        </p:sp>
      </p:grp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18146"/>
              </p:ext>
            </p:extLst>
          </p:nvPr>
        </p:nvGraphicFramePr>
        <p:xfrm>
          <a:off x="963082" y="1927763"/>
          <a:ext cx="8197851" cy="5505968"/>
        </p:xfrm>
        <a:graphic>
          <a:graphicData uri="http://schemas.openxmlformats.org/drawingml/2006/table">
            <a:tbl>
              <a:tblPr/>
              <a:tblGrid>
                <a:gridCol w="819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40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6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4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6000" b="1" dirty="0"/>
                        <a:t>FINDINGS</a:t>
                      </a: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150">
                <a:tc>
                  <a:txBody>
                    <a:bodyPr/>
                    <a:lstStyle/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Based on the test results using </a:t>
                      </a:r>
                      <a:r>
                        <a:rPr lang="en-US" sz="2199" dirty="0" err="1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metasystematic</a:t>
                      </a: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reasoning questions, it was found that the average achievement of students' </a:t>
                      </a:r>
                      <a:r>
                        <a:rPr lang="en-US" sz="2199" dirty="0" err="1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metasystematic</a:t>
                      </a: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reasoning was 46%.</a:t>
                      </a: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This shows that students lack </a:t>
                      </a:r>
                      <a:r>
                        <a:rPr lang="en-US" sz="2199" dirty="0" err="1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metasystematic</a:t>
                      </a: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reasoning about invertebrate zoological concepts.</a:t>
                      </a:r>
                    </a:p>
                    <a:p>
                      <a:pPr marL="474976" lvl="1" indent="-237488" algn="l">
                        <a:lnSpc>
                          <a:spcPts val="307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2199" dirty="0">
                          <a:solidFill>
                            <a:srgbClr val="1B364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They often face difficulties in integrating theoretical knowledge with field practice effectively. </a:t>
                      </a:r>
                    </a:p>
                    <a:p>
                      <a:pPr marL="237488" lvl="1" indent="0" algn="l">
                        <a:lnSpc>
                          <a:spcPts val="3079"/>
                        </a:lnSpc>
                        <a:buFont typeface="Arial"/>
                        <a:buNone/>
                        <a:defRPr/>
                      </a:pPr>
                      <a:endParaRPr lang="en-US" sz="2199" spc="54" dirty="0">
                        <a:solidFill>
                          <a:srgbClr val="1B364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38100" marR="38100" marT="38100" marB="38100" anchor="ctr">
                    <a:lnL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6279700" y="942234"/>
            <a:ext cx="10979138" cy="60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99"/>
              </a:lnSpc>
              <a:spcBef>
                <a:spcPct val="0"/>
              </a:spcBef>
            </a:pPr>
            <a:r>
              <a:rPr lang="en-ID" sz="54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endParaRPr lang="en-US" sz="4800" spc="399" dirty="0">
              <a:solidFill>
                <a:srgbClr val="FFFFFF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  <p:sp>
        <p:nvSpPr>
          <p:cNvPr id="14" name="AutoShape 14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6F9F1D-2D9B-4DC9-B577-FFE768DE3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388111"/>
            <a:ext cx="7901196" cy="52792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3B9906-6342-4957-A7F6-7FB0B1364EDA}"/>
              </a:ext>
            </a:extLst>
          </p:cNvPr>
          <p:cNvSpPr txBox="1"/>
          <p:nvPr/>
        </p:nvSpPr>
        <p:spPr>
          <a:xfrm>
            <a:off x="9427974" y="7861628"/>
            <a:ext cx="8404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2. Percentage of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Metasystematic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Reasoning Indicators of Prospective Teacher Students in Invertebrate Zoology Practicum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0" name="Group 12">
            <a:extLst>
              <a:ext uri="{FF2B5EF4-FFF2-40B4-BE49-F238E27FC236}">
                <a16:creationId xmlns:a16="http://schemas.microsoft.com/office/drawing/2014/main" id="{49C393A0-0CED-4672-8FE5-AD6DDCDBC1B7}"/>
              </a:ext>
            </a:extLst>
          </p:cNvPr>
          <p:cNvGrpSpPr>
            <a:grpSpLocks noChangeAspect="1"/>
          </p:cNvGrpSpPr>
          <p:nvPr/>
        </p:nvGrpSpPr>
        <p:grpSpPr>
          <a:xfrm>
            <a:off x="10573880" y="8864603"/>
            <a:ext cx="5231810" cy="4530511"/>
            <a:chOff x="0" y="0"/>
            <a:chExt cx="4282440" cy="3708400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388AB44B-03F0-4036-B94B-1EFF9FE8C386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34073CE2-ED85-4186-9C5A-13F991EE8445}"/>
              </a:ext>
            </a:extLst>
          </p:cNvPr>
          <p:cNvGrpSpPr/>
          <p:nvPr/>
        </p:nvGrpSpPr>
        <p:grpSpPr>
          <a:xfrm>
            <a:off x="14430977" y="9282478"/>
            <a:ext cx="5231810" cy="4496086"/>
            <a:chOff x="0" y="0"/>
            <a:chExt cx="812800" cy="698500"/>
          </a:xfrm>
        </p:grpSpPr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1C8B4CA5-C31F-4925-89EA-6173ACAF3890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DDE7CAFB-8125-4761-8B61-A1DC825A8530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42379"/>
            <a:ext cx="12008069" cy="1072240"/>
            <a:chOff x="0" y="0"/>
            <a:chExt cx="3162619" cy="2824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62619" cy="282401"/>
            </a:xfrm>
            <a:custGeom>
              <a:avLst/>
              <a:gdLst/>
              <a:ahLst/>
              <a:cxnLst/>
              <a:rect l="l" t="t" r="r" b="b"/>
              <a:pathLst>
                <a:path w="3162619" h="282401">
                  <a:moveTo>
                    <a:pt x="0" y="0"/>
                  </a:moveTo>
                  <a:lnTo>
                    <a:pt x="3162619" y="0"/>
                  </a:lnTo>
                  <a:lnTo>
                    <a:pt x="3162619" y="282401"/>
                  </a:lnTo>
                  <a:lnTo>
                    <a:pt x="0" y="282401"/>
                  </a:lnTo>
                  <a:close/>
                </a:path>
              </a:pathLst>
            </a:custGeom>
            <a:solidFill>
              <a:srgbClr val="EC791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62619" cy="320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388523" y="4676225"/>
            <a:ext cx="5231810" cy="449608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321020" y="7021423"/>
            <a:ext cx="5231810" cy="4530511"/>
            <a:chOff x="0" y="0"/>
            <a:chExt cx="4282440" cy="370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4388523" y="9344289"/>
            <a:ext cx="5231810" cy="4496086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028700" y="3903434"/>
            <a:ext cx="811506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buFont typeface="Arial"/>
              <a:buChar char="•"/>
            </a:pPr>
            <a:endParaRPr lang="en-US" sz="3500" spc="175" dirty="0">
              <a:solidFill>
                <a:srgbClr val="1B36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14465" y="396224"/>
            <a:ext cx="10979138" cy="77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49"/>
              </a:lnSpc>
              <a:spcBef>
                <a:spcPct val="0"/>
              </a:spcBef>
            </a:pPr>
            <a:r>
              <a:rPr lang="en-US" sz="5499" spc="137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7ABF5-7CB8-4098-822C-53110730B993}"/>
              </a:ext>
            </a:extLst>
          </p:cNvPr>
          <p:cNvSpPr txBox="1"/>
          <p:nvPr/>
        </p:nvSpPr>
        <p:spPr>
          <a:xfrm>
            <a:off x="1219200" y="1502314"/>
            <a:ext cx="1478280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err="1"/>
              <a:t>Metasystematic</a:t>
            </a:r>
            <a:r>
              <a:rPr lang="en-US" sz="4000" dirty="0"/>
              <a:t> reasoning of prospective teacher students in invertebrate zoology practicum is still in the less category, which is 46%.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Prospective teacher students have </a:t>
            </a:r>
            <a:r>
              <a:rPr lang="en-US" sz="4000" dirty="0" err="1"/>
              <a:t>metasystematic</a:t>
            </a:r>
            <a:r>
              <a:rPr lang="en-US" sz="4000" dirty="0"/>
              <a:t> reasoning with the highest percentage of achievement in the contrasting indicator and the lowest in the system synthesizing indicator.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Prospective teacher students and lecturers responded positively that </a:t>
            </a:r>
            <a:r>
              <a:rPr lang="en-US" sz="4000" dirty="0" err="1"/>
              <a:t>metasystematic</a:t>
            </a:r>
            <a:r>
              <a:rPr lang="en-US" sz="4000" dirty="0"/>
              <a:t> reasoning is important in the practicum of invertebrate zoology.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Lecturers need to develop problem-based learning approaches and interdisciplinary learning in designing and managing practicum that can help train prospective teachers' </a:t>
            </a:r>
            <a:r>
              <a:rPr lang="en-US" sz="4000" dirty="0" err="1"/>
              <a:t>metasystematic</a:t>
            </a:r>
            <a:r>
              <a:rPr lang="en-US" sz="4000" dirty="0"/>
              <a:t> reasoning. </a:t>
            </a:r>
            <a:endParaRPr lang="en-ID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142379"/>
            <a:ext cx="12008069" cy="1072240"/>
            <a:chOff x="0" y="0"/>
            <a:chExt cx="3162619" cy="2824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62619" cy="282401"/>
            </a:xfrm>
            <a:custGeom>
              <a:avLst/>
              <a:gdLst/>
              <a:ahLst/>
              <a:cxnLst/>
              <a:rect l="l" t="t" r="r" b="b"/>
              <a:pathLst>
                <a:path w="3162619" h="282401">
                  <a:moveTo>
                    <a:pt x="0" y="0"/>
                  </a:moveTo>
                  <a:lnTo>
                    <a:pt x="3162619" y="0"/>
                  </a:lnTo>
                  <a:lnTo>
                    <a:pt x="3162619" y="282401"/>
                  </a:lnTo>
                  <a:lnTo>
                    <a:pt x="0" y="282401"/>
                  </a:lnTo>
                  <a:close/>
                </a:path>
              </a:pathLst>
            </a:custGeom>
            <a:solidFill>
              <a:srgbClr val="EC791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162619" cy="320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388523" y="4676225"/>
            <a:ext cx="5231810" cy="449608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321020" y="7021423"/>
            <a:ext cx="5231810" cy="4530511"/>
            <a:chOff x="0" y="0"/>
            <a:chExt cx="4282440" cy="370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14388523" y="9344289"/>
            <a:ext cx="5231810" cy="4496086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028700" y="3903434"/>
            <a:ext cx="8115069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2" lvl="1" indent="-377826" algn="l">
              <a:lnSpc>
                <a:spcPts val="4200"/>
              </a:lnSpc>
              <a:buFont typeface="Arial"/>
              <a:buChar char="•"/>
            </a:pPr>
            <a:endParaRPr lang="en-US" sz="3500" spc="175" dirty="0">
              <a:solidFill>
                <a:srgbClr val="1B364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14465" y="396224"/>
            <a:ext cx="10979138" cy="774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049"/>
              </a:lnSpc>
              <a:spcBef>
                <a:spcPct val="0"/>
              </a:spcBef>
            </a:pPr>
            <a:r>
              <a:rPr lang="en-US" sz="5499" spc="137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ACKNOWLEDGEMENTS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7ABF5-7CB8-4098-822C-53110730B993}"/>
              </a:ext>
            </a:extLst>
          </p:cNvPr>
          <p:cNvSpPr txBox="1"/>
          <p:nvPr/>
        </p:nvSpPr>
        <p:spPr>
          <a:xfrm>
            <a:off x="1219200" y="1502314"/>
            <a:ext cx="147828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LPPM Universitas Muhammadiyah </a:t>
            </a:r>
            <a:r>
              <a:rPr lang="en-ID" sz="4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Sukabumi</a:t>
            </a:r>
            <a:r>
              <a:rPr lang="en-ID" sz="4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material support in the implementation of this Community Service activity.</a:t>
            </a:r>
            <a:endParaRPr lang="en-ID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8000" dirty="0"/>
          </a:p>
        </p:txBody>
      </p:sp>
    </p:spTree>
    <p:extLst>
      <p:ext uri="{BB962C8B-B14F-4D97-AF65-F5344CB8AC3E}">
        <p14:creationId xmlns:p14="http://schemas.microsoft.com/office/powerpoint/2010/main" val="72893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80241" y="3807634"/>
            <a:ext cx="5231810" cy="4496086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EC791E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959105" y="6151172"/>
            <a:ext cx="5231810" cy="4530511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F6D1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880241" y="-898315"/>
            <a:ext cx="5231810" cy="4530511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D9D9D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-2715080" y="8699931"/>
            <a:ext cx="5231810" cy="449608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C791E"/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52423" y="6346868"/>
            <a:ext cx="5231810" cy="4496086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52423" y="1667657"/>
            <a:ext cx="5231810" cy="4496086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DE59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74" y="10196513"/>
            <a:ext cx="18288000" cy="19050"/>
          </a:xfrm>
          <a:prstGeom prst="line">
            <a:avLst/>
          </a:prstGeom>
          <a:ln w="142875" cap="flat">
            <a:solidFill>
              <a:srgbClr val="EC791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1028700" y="4087813"/>
            <a:ext cx="16230600" cy="184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99"/>
              </a:lnSpc>
              <a:spcBef>
                <a:spcPct val="0"/>
              </a:spcBef>
            </a:pPr>
            <a:r>
              <a:rPr lang="en-US" sz="12999" u="none" strike="noStrike" spc="129" dirty="0">
                <a:solidFill>
                  <a:srgbClr val="1B3640"/>
                </a:solidFill>
                <a:latin typeface="Poppins Bold"/>
                <a:ea typeface="Poppins Bold"/>
                <a:cs typeface="Poppins Bold"/>
                <a:sym typeface="Poppins Bold"/>
              </a:rPr>
              <a:t>THANK YOU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-2715080" y="-635632"/>
            <a:ext cx="5231810" cy="4496086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6D1"/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959105" y="-3184390"/>
            <a:ext cx="5231810" cy="4496086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EC791E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-2715080" y="4014937"/>
            <a:ext cx="5231810" cy="4530511"/>
            <a:chOff x="0" y="0"/>
            <a:chExt cx="4282440" cy="37084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t="-56908" r="-16071" b="-44149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418</Words>
  <Application>Microsoft Office PowerPoint</Application>
  <PresentationFormat>Custom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</vt:lpstr>
      <vt:lpstr>Calibri</vt:lpstr>
      <vt:lpstr>Poppins Italics</vt:lpstr>
      <vt:lpstr>Poppins Bold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Kuning Putih Modern Tegas Presentasi Organisasi</dc:title>
  <cp:lastModifiedBy>Aa Juhanda</cp:lastModifiedBy>
  <cp:revision>3</cp:revision>
  <dcterms:created xsi:type="dcterms:W3CDTF">2006-08-16T00:00:00Z</dcterms:created>
  <dcterms:modified xsi:type="dcterms:W3CDTF">2024-08-05T17:12:51Z</dcterms:modified>
  <dc:identifier>DAGM_7hhp0I</dc:identifier>
</cp:coreProperties>
</file>