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285" r:id="rId2"/>
    <p:sldId id="312" r:id="rId3"/>
    <p:sldId id="313" r:id="rId4"/>
    <p:sldId id="314" r:id="rId5"/>
    <p:sldId id="315" r:id="rId6"/>
    <p:sldId id="316" r:id="rId7"/>
    <p:sldId id="317" r:id="rId8"/>
    <p:sldId id="318" r:id="rId9"/>
    <p:sldId id="256" r:id="rId10"/>
    <p:sldId id="310" r:id="rId11"/>
    <p:sldId id="311" r:id="rId12"/>
    <p:sldId id="319" r:id="rId13"/>
    <p:sldId id="320" r:id="rId14"/>
    <p:sldId id="321" r:id="rId15"/>
    <p:sldId id="322" r:id="rId16"/>
    <p:sldId id="323" r:id="rId17"/>
    <p:sldId id="324" r:id="rId18"/>
    <p:sldId id="325" r:id="rId19"/>
    <p:sldId id="263" r:id="rId20"/>
    <p:sldId id="328" r:id="rId21"/>
    <p:sldId id="264" r:id="rId22"/>
    <p:sldId id="265" r:id="rId23"/>
    <p:sldId id="266" r:id="rId24"/>
    <p:sldId id="267" r:id="rId25"/>
    <p:sldId id="268" r:id="rId26"/>
    <p:sldId id="269" r:id="rId27"/>
    <p:sldId id="270" r:id="rId28"/>
    <p:sldId id="271" r:id="rId29"/>
    <p:sldId id="272" r:id="rId30"/>
    <p:sldId id="273" r:id="rId31"/>
    <p:sldId id="274" r:id="rId32"/>
    <p:sldId id="275" r:id="rId33"/>
    <p:sldId id="276" r:id="rId34"/>
    <p:sldId id="277" r:id="rId35"/>
    <p:sldId id="278" r:id="rId36"/>
    <p:sldId id="279" r:id="rId37"/>
    <p:sldId id="280" r:id="rId38"/>
    <p:sldId id="281" r:id="rId39"/>
    <p:sldId id="282" r:id="rId40"/>
    <p:sldId id="283" r:id="rId41"/>
    <p:sldId id="284" r:id="rId42"/>
  </p:sldIdLst>
  <p:sldSz cx="14630400" cy="8229600"/>
  <p:notesSz cx="8229600" cy="146304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10"/>
  </p:normalViewPr>
  <p:slideViewPr>
    <p:cSldViewPr snapToGrid="0" snapToObjects="1">
      <p:cViewPr varScale="1">
        <p:scale>
          <a:sx n="63" d="100"/>
          <a:sy n="63" d="100"/>
        </p:scale>
        <p:origin x="300" y="76"/>
      </p:cViewPr>
      <p:guideLst/>
    </p:cSldViewPr>
  </p:slideViewPr>
  <p:notesTextViewPr>
    <p:cViewPr>
      <p:scale>
        <a:sx n="1" d="1"/>
        <a:sy n="1" d="1"/>
      </p:scale>
      <p:origin x="0" y="0"/>
    </p:cViewPr>
  </p:notesTextViewPr>
  <p:sorterViewPr>
    <p:cViewPr>
      <p:scale>
        <a:sx n="100" d="100"/>
        <a:sy n="100" d="100"/>
      </p:scale>
      <p:origin x="0" y="-363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62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google.com/url?sa=i&amp;url=https%3A%2F%2Fwww.sciencedirect.com%2Fscience%2Farticle%2Fpii%2FS2253808921001531&amp;psig=AOvVaw2KXlcAcFu0KfzyDz3UNuq9&amp;ust=1721122573240000&amp;source=images&amp;cd=vfe&amp;opi=89978449&amp;ved=0CBQQjhxqFwoTCJi-v6_fqIcDFQAAAAAdAAAAABAJ"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www.google.com/url?sa=i&amp;url=https%3A%2F%2Fwww.researchgate.net%2Ffigure%2FCT-scan-Basal-ganglia-lacunar-infarction-in-a-HIV-positive-patient_fig1_26521063&amp;psig=AOvVaw2KXlcAcFu0KfzyDz3UNuq9&amp;ust=1721122573240000&amp;source=images&amp;cd=vfe&amp;opi=89978449&amp;ved=0CBQQjhxqFwoTCJi-v6_fqIcDFQAAAAAdAAAAABAE" TargetMode="External"/><Relationship Id="rId5" Type="http://schemas.openxmlformats.org/officeDocument/2006/relationships/hyperlink" Target="https://www.google.com/url?sa=i&amp;url=https%3A%2F%2Fradiopaedia.org%2Fcases%2Fhiv-associated-nephropathy&amp;psig=AOvVaw1PDJcRvGbFHMVvr1VDH4K4&amp;ust=1721122350826000&amp;source=images&amp;cd=vfe&amp;opi=89978449&amp;ved=0CBQQjhxqFwoTCPi858veqIcDFQAAAAAdAAAAABAP" TargetMode="External"/><Relationship Id="rId4" Type="http://schemas.openxmlformats.org/officeDocument/2006/relationships/hyperlink" Target="https://www.google.com/url?sa=i&amp;url=https%3A%2F%2Fempendium.com%2Fchestxrayinterpretation%2Fcases%2F307865%2Cmale-patient-with-hiv&amp;psig=AOvVaw3g2TgzXaGvfcrFUeJE_tmr&amp;ust=1721121733360000&amp;source=images&amp;cd=vfe&amp;opi=89978449&amp;ved=0CBQQjhxqFwoTCLir66HcqIcDFQAAAAAdAAAAABAJ"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752342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38607251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755210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3714521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32270835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8310495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25910977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561168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3C4245"/>
                </a:solidFill>
                <a:latin typeface="Noto Sans"/>
              </a:rPr>
              <a:t>They call for a precise focus to reach the people most affected and at risk for each disease that addresses inequities. They promote synergies under a universal health coverage and primary health care framework and contribute to achieving the goals of the 2030 Agenda for Sustainable Development.</a:t>
            </a:r>
            <a:endParaRPr lang="en-US" sz="1200" b="0" i="0" dirty="0" smtClean="0">
              <a:solidFill>
                <a:srgbClr val="3C4245"/>
              </a:solidFill>
              <a:effectLst/>
              <a:latin typeface="Noto Sans"/>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32689114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US" b="1" dirty="0" err="1" smtClean="0">
                <a:latin typeface="Merriweather Sans"/>
              </a:rPr>
              <a:t>A&amp;b</a:t>
            </a:r>
            <a:r>
              <a:rPr lang="en-US" b="1" dirty="0" smtClean="0">
                <a:latin typeface="Merriweather Sans"/>
              </a:rPr>
              <a:t>; MRI imaging features of HIV-related central nervous system diseases   a-f; </a:t>
            </a:r>
            <a:r>
              <a:rPr lang="en-US" dirty="0" smtClean="0">
                <a:latin typeface="Google Sans"/>
                <a:hlinkClick r:id="rId3"/>
              </a:rPr>
              <a:t>Contribution of 18F-FDG PET/CT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latin typeface="Google Sans"/>
                <a:hlinkClick r:id="rId3"/>
              </a:rPr>
              <a:t> imaging in the diagnosis   </a:t>
            </a:r>
            <a:r>
              <a:rPr lang="en-US" dirty="0" smtClean="0">
                <a:latin typeface="Google Sans"/>
              </a:rPr>
              <a:t>x-ray; </a:t>
            </a:r>
            <a:r>
              <a:rPr lang="en-US" dirty="0" smtClean="0">
                <a:latin typeface="Google Sans"/>
                <a:hlinkClick r:id="rId4"/>
              </a:rPr>
              <a:t>45-year-old male patient with HIV | Chest X-Ray interpretation; </a:t>
            </a:r>
            <a:r>
              <a:rPr lang="en-US" dirty="0" smtClean="0">
                <a:solidFill>
                  <a:srgbClr val="282828"/>
                </a:solidFill>
                <a:latin typeface="MuseoSans"/>
              </a:rPr>
              <a:t>Ultrasound characterization of superficial lymph nodes in HIV patients with </a:t>
            </a:r>
            <a:r>
              <a:rPr lang="en-US" i="1" dirty="0" err="1" smtClean="0">
                <a:solidFill>
                  <a:srgbClr val="282828"/>
                </a:solidFill>
                <a:latin typeface="MuseoSans"/>
              </a:rPr>
              <a:t>Talaromyces</a:t>
            </a:r>
            <a:r>
              <a:rPr lang="en-US" i="1" dirty="0" smtClean="0">
                <a:solidFill>
                  <a:srgbClr val="282828"/>
                </a:solidFill>
                <a:latin typeface="MuseoSans"/>
              </a:rPr>
              <a:t> </a:t>
            </a:r>
            <a:r>
              <a:rPr lang="en-US" i="1" dirty="0" err="1" smtClean="0">
                <a:solidFill>
                  <a:srgbClr val="282828"/>
                </a:solidFill>
                <a:latin typeface="MuseoSans"/>
              </a:rPr>
              <a:t>marneffei</a:t>
            </a:r>
            <a:r>
              <a:rPr lang="en-US" dirty="0" smtClean="0">
                <a:solidFill>
                  <a:srgbClr val="282828"/>
                </a:solidFill>
                <a:latin typeface="MuseoSans"/>
              </a:rPr>
              <a:t> infection-------------- </a:t>
            </a:r>
            <a:r>
              <a:rPr lang="en-US" dirty="0" smtClean="0">
                <a:latin typeface="Google Sans"/>
                <a:hlinkClick r:id="rId5"/>
              </a:rPr>
              <a:t>HIV-associated nephropathy , </a:t>
            </a:r>
            <a:r>
              <a:rPr lang="en-US" dirty="0" smtClean="0">
                <a:latin typeface="Google Sans"/>
                <a:hlinkClick r:id="rId6"/>
              </a:rPr>
              <a:t>CT scan. Basal ganglia lacunar infarction in a HIV-positive patient |</a:t>
            </a:r>
            <a:endParaRPr lang="en-US" b="0" i="0" u="none" strike="noStrike" dirty="0" smtClean="0">
              <a:effectLst/>
              <a:latin typeface="Google Sans"/>
              <a:hlinkClick r:id="rId6"/>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dirty="0" smtClean="0">
              <a:effectLst/>
              <a:latin typeface="Google Sans"/>
              <a:hlinkClick r:id="rId5"/>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b="0" i="0" u="none" strike="noStrike" dirty="0" smtClean="0">
              <a:effectLst/>
              <a:latin typeface="Google Sans"/>
              <a:hlinkClick r:id="rId4"/>
            </a:endParaRPr>
          </a:p>
          <a:p>
            <a:endParaRPr lang="en-US" b="0" i="0" u="none" strike="noStrike" dirty="0" smtClean="0">
              <a:effectLst/>
              <a:latin typeface="Google Sans"/>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smtClean="0">
              <a:effectLst/>
              <a:latin typeface="Merriweather Sans"/>
            </a:endParaRPr>
          </a:p>
          <a:p>
            <a:endParaRPr lang="en-US" dirty="0"/>
          </a:p>
        </p:txBody>
      </p:sp>
    </p:spTree>
    <p:extLst>
      <p:ext uri="{BB962C8B-B14F-4D97-AF65-F5344CB8AC3E}">
        <p14:creationId xmlns:p14="http://schemas.microsoft.com/office/powerpoint/2010/main" val="2035583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31104733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ts val="2429"/>
              </a:lnSpc>
              <a:buNone/>
            </a:pPr>
            <a:r>
              <a:rPr lang="en-US" sz="1200" dirty="0" smtClean="0">
                <a:solidFill>
                  <a:srgbClr val="4A4A45"/>
                </a:solidFill>
                <a:latin typeface="Lato" pitchFamily="34" charset="0"/>
                <a:ea typeface="Lato" pitchFamily="34" charset="-122"/>
                <a:cs typeface="Lato" pitchFamily="34" charset="-120"/>
              </a:rPr>
              <a:t>Antiretroviral therapy (ART) is a combination of medications that suppress HIV replication and prevent the virus from damaging the immune system. ART is highly effective in controlling HIV infection and improving the quality of life for people living with HIV. </a:t>
            </a:r>
          </a:p>
          <a:p>
            <a:pPr marL="0" indent="0">
              <a:lnSpc>
                <a:spcPts val="2429"/>
              </a:lnSpc>
              <a:buNone/>
            </a:pPr>
            <a:r>
              <a:rPr lang="en-US" sz="1200" dirty="0" smtClean="0">
                <a:solidFill>
                  <a:srgbClr val="4A4A45"/>
                </a:solidFill>
                <a:latin typeface="Lato" pitchFamily="34" charset="0"/>
                <a:ea typeface="Lato" pitchFamily="34" charset="-122"/>
                <a:cs typeface="Lato" pitchFamily="34" charset="-120"/>
              </a:rPr>
              <a:t>When taken consistently and correctly, ART can dramatically reduce viral load to undetectable levels, allowing individuals to live long and healthy lives.</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4A4A45"/>
                </a:solidFill>
                <a:latin typeface="Lato" pitchFamily="34" charset="0"/>
                <a:ea typeface="Lato" pitchFamily="34" charset="-122"/>
                <a:cs typeface="Lato" pitchFamily="34" charset="-120"/>
              </a:rPr>
              <a:t>It involves taking medications consistently as prescribed, accessing supportive care services, and engaging in ongoing education and monitoring. Effective adherence programs incorporate various strategies to support patients in maintaining their medication regimens and achieving long-term treatment success.</a:t>
            </a:r>
            <a:endParaRPr lang="en-US" dirty="0" smtClean="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solidFill>
                  <a:srgbClr val="4A4A45"/>
                </a:solidFill>
                <a:latin typeface="Lato" pitchFamily="34" charset="0"/>
                <a:ea typeface="Lato" pitchFamily="34" charset="-122"/>
                <a:cs typeface="Lato" pitchFamily="34" charset="-120"/>
              </a:rPr>
              <a:t>With consistent ART, people living with HIV can live long and healthy lives, free from the debilitating effects of the disease. This not only extends life expectancy but also enhances quality of life, allowing individuals to participate fully in society and achieve their full potential.</a:t>
            </a:r>
            <a:endParaRPr lang="en-US" sz="2000" dirty="0" smtClean="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4A4A45"/>
                </a:solidFill>
                <a:latin typeface="Lato" pitchFamily="34" charset="0"/>
                <a:ea typeface="Lato" pitchFamily="34" charset="-122"/>
                <a:cs typeface="Lato" pitchFamily="34" charset="-120"/>
              </a:rPr>
              <a:t>It is recommended for individuals at high risk of HIV exposure, such as those with multiple sexual partners, those in </a:t>
            </a:r>
            <a:r>
              <a:rPr lang="en-US" sz="1200" dirty="0" err="1" smtClean="0">
                <a:solidFill>
                  <a:srgbClr val="4A4A45"/>
                </a:solidFill>
                <a:latin typeface="Lato" pitchFamily="34" charset="0"/>
                <a:ea typeface="Lato" pitchFamily="34" charset="-122"/>
                <a:cs typeface="Lato" pitchFamily="34" charset="-120"/>
              </a:rPr>
              <a:t>serodiscordant</a:t>
            </a:r>
            <a:r>
              <a:rPr lang="en-US" sz="1200" dirty="0" smtClean="0">
                <a:solidFill>
                  <a:srgbClr val="4A4A45"/>
                </a:solidFill>
                <a:latin typeface="Lato" pitchFamily="34" charset="0"/>
                <a:ea typeface="Lato" pitchFamily="34" charset="-122"/>
                <a:cs typeface="Lato" pitchFamily="34" charset="-120"/>
              </a:rPr>
              <a:t> relationships (where one partner is HIV-positive and the other is HIV-negative), and those who inject drugs.</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solidFill>
                  <a:srgbClr val="4A4A45"/>
                </a:solidFill>
                <a:latin typeface="Lato" pitchFamily="34" charset="0"/>
                <a:ea typeface="Lato" pitchFamily="34" charset="-122"/>
                <a:cs typeface="Lato" pitchFamily="34" charset="-120"/>
              </a:rPr>
              <a:t>Prevention measures include antiretroviral therapy (ART) for the mother during pregnancy, safe delivery practices, and avoiding breastfeeding. Infants born with HIV require early and lifelong ART to prevent disease progression and ensure healthy development.</a:t>
            </a:r>
            <a:endParaRPr lang="en-US" sz="2000" dirty="0" smtClean="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30529083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4A4A45"/>
                </a:solidFill>
                <a:latin typeface="Lato" pitchFamily="34" charset="0"/>
                <a:ea typeface="Lato" pitchFamily="34" charset="-122"/>
                <a:cs typeface="Lato" pitchFamily="34" charset="-120"/>
              </a:rPr>
              <a:t>This co-infection poses significant challenges for treatment and management. TB infection can progress more rapidly in people with HIV, leading to severe complications and potentially fatal outcomes.</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4A4A45"/>
                </a:solidFill>
                <a:latin typeface="Lato" pitchFamily="34" charset="0"/>
                <a:ea typeface="Lato" pitchFamily="34" charset="-122"/>
                <a:cs typeface="Lato" pitchFamily="34" charset="-120"/>
              </a:rPr>
              <a:t>Hepatitis B and C are common co-infections, leading to liver disease and complications.</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4A4A45"/>
                </a:solidFill>
                <a:latin typeface="Lato" pitchFamily="34" charset="0"/>
                <a:ea typeface="Lato" pitchFamily="34" charset="-122"/>
                <a:cs typeface="Lato" pitchFamily="34" charset="-120"/>
              </a:rPr>
              <a:t>Stigma and discrimination related to HIV can have a profound impact on individuals' lives. Fear, misinformation, and prejudice can lead to social exclusion, discrimination, and barriers to accessing healthcare services.</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4A4A45"/>
                </a:solidFill>
                <a:latin typeface="Lato" pitchFamily="34" charset="0"/>
                <a:ea typeface="Lato" pitchFamily="34" charset="-122"/>
                <a:cs typeface="Lato" pitchFamily="34" charset="-120"/>
              </a:rPr>
              <a:t>Accessibility to HIV services is crucial for effective prevention, diagnosis, and treatment. Adequate availability, affordability, and acceptability of services are essential to reach individuals in need, particularly those from marginalized communities.</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4A4A45"/>
                </a:solidFill>
                <a:latin typeface="Lato" pitchFamily="34" charset="0"/>
                <a:ea typeface="Lato" pitchFamily="34" charset="-122"/>
                <a:cs typeface="Lato" pitchFamily="34" charset="-120"/>
              </a:rPr>
              <a:t>Lack of awareness about HIV transmission and prevention methods hinders efforts to reduce new infections. Treatment access is also a major barrier, particularly in resource-limited settings.</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4A4A45"/>
                </a:solidFill>
                <a:latin typeface="Lato" pitchFamily="34" charset="0"/>
                <a:ea typeface="Lato" pitchFamily="34" charset="-122"/>
                <a:cs typeface="Lato" pitchFamily="34" charset="-120"/>
              </a:rPr>
              <a:t>The future of the HIV response depends on continued research and innovation. Key areas of focus include developing novel therapies to improve treatment outcomes, exploring new prevention strategies, and conducting research on potential cures for HIV. Addressing the impact of social and behavioral factors is also crucial for reducing stigma and discrimination.</a:t>
            </a:r>
            <a:endParaRPr lang="en-US" dirty="0" smtClean="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4A4A45"/>
                </a:solidFill>
                <a:latin typeface="Lato" pitchFamily="34" charset="0"/>
                <a:ea typeface="Lato" pitchFamily="34" charset="-122"/>
                <a:cs typeface="Lato" pitchFamily="34" charset="-120"/>
              </a:rPr>
              <a:t>. Individuals should be aware of the risks associated with unprotected sex, sharing needles, and blood-related exposures. Prevention strategies, such as condom use, needle exchange programs, and antiretroviral therapy, can significantly reduce the risk of transmission.</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3833883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ts val="2259"/>
              </a:lnSpc>
              <a:buFont typeface="Wingdings" panose="05000000000000000000" pitchFamily="2" charset="2"/>
              <a:buChar char="ü"/>
            </a:pPr>
            <a:r>
              <a:rPr lang="en-US" sz="1200" dirty="0" smtClean="0">
                <a:solidFill>
                  <a:srgbClr val="4A4A45"/>
                </a:solidFill>
                <a:latin typeface="Lato" pitchFamily="34" charset="0"/>
                <a:ea typeface="Lato" pitchFamily="34" charset="-122"/>
                <a:cs typeface="Lato" pitchFamily="34" charset="-120"/>
              </a:rPr>
              <a:t>These include engaging in unprotected sexual activity, sharing needles for injecting drugs, receiving unsafe blood transfusions, and exposure to infected bodily fluids. </a:t>
            </a:r>
          </a:p>
          <a:p>
            <a:pPr marL="342900" indent="-342900">
              <a:lnSpc>
                <a:spcPts val="2259"/>
              </a:lnSpc>
              <a:buFont typeface="Wingdings" panose="05000000000000000000" pitchFamily="2" charset="2"/>
              <a:buChar char="ü"/>
            </a:pPr>
            <a:r>
              <a:rPr lang="en-US" sz="1200" dirty="0" smtClean="0">
                <a:solidFill>
                  <a:srgbClr val="4A4A45"/>
                </a:solidFill>
                <a:latin typeface="Lato" pitchFamily="34" charset="0"/>
                <a:ea typeface="Lato" pitchFamily="34" charset="-122"/>
                <a:cs typeface="Lato" pitchFamily="34" charset="-120"/>
              </a:rPr>
              <a:t>Understanding these risk factors is crucial for promoting safer sexual practices, preventing needle sharing, and ensuring safe blood transfusions. Access to comprehensive HIV prevention services and education plays a vital role in reducing the risk of HIV infection.</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2661102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2250238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4A4A45"/>
                </a:solidFill>
                <a:latin typeface="Lato" pitchFamily="34" charset="0"/>
                <a:ea typeface="Lato" pitchFamily="34" charset="-122"/>
                <a:cs typeface="Lato" pitchFamily="34" charset="-120"/>
              </a:rPr>
              <a:t>The acute stage involves a sudden and temporary flu-like illness. This is followed by clinical latency, a period where the virus is present but dormant. If untreated, the infection progresses to AIDS, characterized by severe immune deficiency and a high risk of life-threatening illnesses.</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3251064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3084862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eg"/><Relationship Id="rId4" Type="http://schemas.openxmlformats.org/officeDocument/2006/relationships/image" Target="../media/image2.jfif"/><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7.gif"/></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s://www.researchgate.net/publication/354876904_Global_regional_and_national_sex-specific_burden_and_control_of_the_HIV_epidemic_1990-2019_for_204_countries_and_territories_the_Global_Burden_of_Diseases_Study_2019" TargetMode="External"/><Relationship Id="rId1" Type="http://schemas.openxmlformats.org/officeDocument/2006/relationships/slideLayout" Target="../slideLayouts/slideLayout1.xml"/><Relationship Id="rId5" Type="http://schemas.openxmlformats.org/officeDocument/2006/relationships/hyperlink" Target="https://www.researchgate.net/publication/366166999_Global_age-sex-specific_fertility_mortality_healthy_life_expectancy_HALE_and_population_estimates_in_204_countries_and_territories_1950-2019_a_comprehensive_demographic_analysis_for_the_Global_Burden_" TargetMode="External"/><Relationship Id="rId4" Type="http://schemas.openxmlformats.org/officeDocument/2006/relationships/hyperlink" Target="https://www.researchgate.net/publication/348324718_Mapping_subnational_HIV_mortality_in_six_Latin_American_countries_with_incomplete_vital_registration_system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chemeClr val="bg1"/>
          </a:solidFill>
          <a:ln/>
        </p:spPr>
      </p:sp>
      <p:sp>
        <p:nvSpPr>
          <p:cNvPr id="5" name="Text 1"/>
          <p:cNvSpPr/>
          <p:nvPr/>
        </p:nvSpPr>
        <p:spPr>
          <a:xfrm>
            <a:off x="1661532" y="2703519"/>
            <a:ext cx="11407697" cy="1065591"/>
          </a:xfrm>
          <a:prstGeom prst="rect">
            <a:avLst/>
          </a:prstGeom>
          <a:noFill/>
          <a:ln/>
        </p:spPr>
        <p:txBody>
          <a:bodyPr wrap="square" rtlCol="0" anchor="t"/>
          <a:lstStyle/>
          <a:p>
            <a:pPr algn="ctr">
              <a:lnSpc>
                <a:spcPts val="7702"/>
              </a:lnSpc>
            </a:pPr>
            <a:r>
              <a:rPr lang="en-US" sz="5400" b="1" dirty="0">
                <a:solidFill>
                  <a:srgbClr val="282824"/>
                </a:solidFill>
                <a:latin typeface="Lato" pitchFamily="34" charset="0"/>
                <a:ea typeface="Lato" pitchFamily="34" charset="-122"/>
                <a:cs typeface="Lato" pitchFamily="34" charset="-120"/>
              </a:rPr>
              <a:t>Global Burden of Disease: HIV</a:t>
            </a:r>
            <a:endParaRPr lang="en-US" sz="5400" dirty="0"/>
          </a:p>
          <a:p>
            <a:pPr marL="0" indent="0" algn="ctr">
              <a:lnSpc>
                <a:spcPts val="7702"/>
              </a:lnSpc>
              <a:buNone/>
            </a:pPr>
            <a:endParaRPr lang="en-US" sz="5400" b="1" dirty="0">
              <a:effectLst>
                <a:outerShdw blurRad="38100" dist="38100" dir="2700000" algn="tl">
                  <a:srgbClr val="000000">
                    <a:alpha val="43137"/>
                  </a:srgbClr>
                </a:outerShdw>
              </a:effectLst>
            </a:endParaRPr>
          </a:p>
        </p:txBody>
      </p:sp>
      <p:sp>
        <p:nvSpPr>
          <p:cNvPr id="9" name="Text 5"/>
          <p:cNvSpPr/>
          <p:nvPr/>
        </p:nvSpPr>
        <p:spPr>
          <a:xfrm>
            <a:off x="1484415" y="5663137"/>
            <a:ext cx="6543304" cy="2393743"/>
          </a:xfrm>
          <a:prstGeom prst="rect">
            <a:avLst/>
          </a:prstGeom>
          <a:noFill/>
          <a:ln/>
        </p:spPr>
        <p:txBody>
          <a:bodyPr wrap="none" rtlCol="0" anchor="t"/>
          <a:lstStyle/>
          <a:p>
            <a:pPr marL="0" indent="0" algn="l">
              <a:lnSpc>
                <a:spcPts val="3126"/>
              </a:lnSpc>
              <a:buNone/>
            </a:pPr>
            <a:r>
              <a:rPr lang="en-US" sz="2800" b="1" dirty="0" smtClean="0">
                <a:solidFill>
                  <a:srgbClr val="000000"/>
                </a:solidFill>
                <a:latin typeface="Raleway" pitchFamily="34" charset="0"/>
                <a:ea typeface="Raleway" pitchFamily="34" charset="-122"/>
                <a:cs typeface="Raleway" pitchFamily="34" charset="-120"/>
              </a:rPr>
              <a:t>Prof. Dr Syed Amir Gilani</a:t>
            </a:r>
          </a:p>
          <a:p>
            <a:pPr marL="0" indent="0" algn="l">
              <a:lnSpc>
                <a:spcPts val="3126"/>
              </a:lnSpc>
              <a:buNone/>
            </a:pPr>
            <a:r>
              <a:rPr lang="en-US" sz="2800" b="1" dirty="0" smtClean="0">
                <a:solidFill>
                  <a:srgbClr val="000000"/>
                </a:solidFill>
                <a:latin typeface="Raleway" pitchFamily="34" charset="0"/>
                <a:ea typeface="Raleway" pitchFamily="34" charset="-122"/>
                <a:cs typeface="Raleway" pitchFamily="34" charset="-120"/>
              </a:rPr>
              <a:t>MBBS, DMRD, MPH </a:t>
            </a:r>
          </a:p>
          <a:p>
            <a:pPr marL="0" indent="0" algn="l">
              <a:lnSpc>
                <a:spcPts val="3126"/>
              </a:lnSpc>
              <a:buNone/>
            </a:pPr>
            <a:r>
              <a:rPr lang="en-US" sz="2800" b="1" dirty="0" smtClean="0">
                <a:solidFill>
                  <a:srgbClr val="000000"/>
                </a:solidFill>
                <a:latin typeface="Raleway" pitchFamily="34" charset="0"/>
                <a:ea typeface="Raleway" pitchFamily="34" charset="-122"/>
                <a:cs typeface="Raleway" pitchFamily="34" charset="-120"/>
              </a:rPr>
              <a:t>PhD (Public Health) PhD (Ultrasound)</a:t>
            </a:r>
          </a:p>
          <a:p>
            <a:pPr marL="342900" indent="-342900" algn="l">
              <a:lnSpc>
                <a:spcPts val="3126"/>
              </a:lnSpc>
              <a:buFont typeface="Wingdings" panose="05000000000000000000" pitchFamily="2" charset="2"/>
              <a:buChar char="q"/>
            </a:pPr>
            <a:r>
              <a:rPr lang="en-US" sz="2000" b="1" dirty="0" smtClean="0">
                <a:solidFill>
                  <a:srgbClr val="000000"/>
                </a:solidFill>
                <a:latin typeface="Raleway" pitchFamily="34" charset="0"/>
                <a:ea typeface="Raleway" pitchFamily="34" charset="-122"/>
              </a:rPr>
              <a:t>Rector; The University of Faisalabad.</a:t>
            </a:r>
          </a:p>
          <a:p>
            <a:pPr marL="342900" indent="-342900" algn="l">
              <a:lnSpc>
                <a:spcPts val="3126"/>
              </a:lnSpc>
              <a:buFont typeface="Wingdings" panose="05000000000000000000" pitchFamily="2" charset="2"/>
              <a:buChar char="q"/>
            </a:pPr>
            <a:r>
              <a:rPr lang="en-US" sz="2000" b="1" dirty="0" smtClean="0">
                <a:solidFill>
                  <a:srgbClr val="000000"/>
                </a:solidFill>
                <a:latin typeface="Raleway" pitchFamily="34" charset="0"/>
                <a:ea typeface="Raleway" pitchFamily="34" charset="-122"/>
              </a:rPr>
              <a:t>Rector; Green International University ,</a:t>
            </a:r>
          </a:p>
          <a:p>
            <a:pPr marL="0" indent="0" algn="l">
              <a:lnSpc>
                <a:spcPts val="3126"/>
              </a:lnSpc>
              <a:buNone/>
            </a:pPr>
            <a:r>
              <a:rPr lang="en-US" sz="2000" b="1" dirty="0" err="1" smtClean="0">
                <a:solidFill>
                  <a:srgbClr val="000000"/>
                </a:solidFill>
                <a:latin typeface="Raleway" pitchFamily="34" charset="0"/>
                <a:ea typeface="Raleway" pitchFamily="34" charset="-122"/>
              </a:rPr>
              <a:t>Lahore,Pakistan</a:t>
            </a:r>
            <a:r>
              <a:rPr lang="en-US" sz="2000" b="1" dirty="0" smtClean="0">
                <a:solidFill>
                  <a:srgbClr val="000000"/>
                </a:solidFill>
                <a:latin typeface="Raleway" pitchFamily="34" charset="0"/>
                <a:ea typeface="Raleway" pitchFamily="34" charset="-122"/>
              </a:rPr>
              <a:t>.</a:t>
            </a:r>
            <a:endParaRPr lang="en-US" sz="2000" dirty="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3504" y="248150"/>
            <a:ext cx="1262647" cy="126264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14133" y="299454"/>
            <a:ext cx="1230935" cy="123093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94145" y="188002"/>
            <a:ext cx="1260293" cy="126029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93309" y="263723"/>
            <a:ext cx="1342201" cy="126666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5" name="Picture 14"/>
          <p:cNvPicPr>
            <a:picLocks noChangeAspect="1"/>
          </p:cNvPicPr>
          <p:nvPr/>
        </p:nvPicPr>
        <p:blipFill rotWithShape="1">
          <a:blip r:embed="rId8">
            <a:extLst>
              <a:ext uri="{28A0092B-C50C-407E-A947-70E740481C1C}">
                <a14:useLocalDpi xmlns:a14="http://schemas.microsoft.com/office/drawing/2010/main" val="0"/>
              </a:ext>
            </a:extLst>
          </a:blip>
          <a:srcRect l="40235" t="9362" b="6173"/>
          <a:stretch/>
        </p:blipFill>
        <p:spPr>
          <a:xfrm>
            <a:off x="9625834" y="4169690"/>
            <a:ext cx="4419234" cy="3513131"/>
          </a:xfrm>
          <a:prstGeom prst="rect">
            <a:avLst/>
          </a:prstGeom>
          <a:ln>
            <a:noFill/>
          </a:ln>
          <a:effectLst>
            <a:outerShdw blurRad="149987" dist="250190" dir="8460000" algn="ctr">
              <a:srgbClr val="000000">
                <a:alpha val="28000"/>
              </a:srgbClr>
            </a:outerShdw>
            <a:softEdge rad="112500"/>
          </a:effectLst>
          <a:scene3d>
            <a:camera prst="orthographicFront">
              <a:rot lat="0" lon="0" rev="0"/>
            </a:camera>
            <a:lightRig rig="contrasting" dir="t">
              <a:rot lat="0" lon="0" rev="1500000"/>
            </a:lightRig>
          </a:scene3d>
          <a:sp3d prstMaterial="metal">
            <a:bevelT w="88900" h="88900"/>
          </a:sp3d>
        </p:spPr>
      </p:pic>
      <p:pic>
        <p:nvPicPr>
          <p:cNvPr id="16" name="Picture 15" descr="C:\Users\tuangsit\Documents\Conferences\Ian_Donald_Croatia_13\ID_Youngest_Director_Award\Ian_Donald_Logo.jpg"/>
          <p:cNvPicPr>
            <a:picLocks noChangeAspect="1" noChangeArrowheads="1"/>
          </p:cNvPicPr>
          <p:nvPr/>
        </p:nvPicPr>
        <p:blipFill>
          <a:blip r:embed="rId9" cstate="print"/>
          <a:srcRect/>
          <a:stretch>
            <a:fillRect/>
          </a:stretch>
        </p:blipFill>
        <p:spPr bwMode="auto">
          <a:xfrm>
            <a:off x="694074" y="248150"/>
            <a:ext cx="1561565" cy="1282239"/>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17215919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chemeClr val="bg1"/>
          </a:solidFill>
          <a:ln/>
        </p:spPr>
      </p:sp>
      <p:sp>
        <p:nvSpPr>
          <p:cNvPr id="5" name="Text 2"/>
          <p:cNvSpPr/>
          <p:nvPr/>
        </p:nvSpPr>
        <p:spPr>
          <a:xfrm>
            <a:off x="386080" y="71120"/>
            <a:ext cx="8412480" cy="1767840"/>
          </a:xfrm>
          <a:prstGeom prst="rect">
            <a:avLst/>
          </a:prstGeom>
          <a:noFill/>
          <a:ln/>
        </p:spPr>
        <p:txBody>
          <a:bodyPr wrap="square" rtlCol="0" anchor="t"/>
          <a:lstStyle/>
          <a:p>
            <a:pPr algn="ctr">
              <a:lnSpc>
                <a:spcPts val="8384"/>
              </a:lnSpc>
            </a:pPr>
            <a:r>
              <a:rPr lang="en-US" sz="4000" b="1" dirty="0" smtClean="0">
                <a:solidFill>
                  <a:srgbClr val="4A4A4A"/>
                </a:solidFill>
                <a:effectLst>
                  <a:outerShdw blurRad="38100" dist="38100" dir="2700000" algn="tl">
                    <a:srgbClr val="000000">
                      <a:alpha val="43137"/>
                    </a:srgbClr>
                  </a:outerShdw>
                </a:effectLst>
                <a:latin typeface="Lato"/>
                <a:ea typeface="Lato"/>
              </a:rPr>
              <a:t>Global </a:t>
            </a:r>
            <a:r>
              <a:rPr lang="en-US" sz="4000" b="1" dirty="0">
                <a:solidFill>
                  <a:srgbClr val="4A4A4A"/>
                </a:solidFill>
                <a:effectLst>
                  <a:outerShdw blurRad="38100" dist="38100" dir="2700000" algn="tl">
                    <a:srgbClr val="000000">
                      <a:alpha val="43137"/>
                    </a:srgbClr>
                  </a:outerShdw>
                </a:effectLst>
                <a:latin typeface="Lato"/>
                <a:ea typeface="Lato"/>
              </a:rPr>
              <a:t>HIV &amp; AIDS </a:t>
            </a:r>
            <a:r>
              <a:rPr lang="en-US" sz="4000" b="1" dirty="0" smtClean="0">
                <a:solidFill>
                  <a:srgbClr val="4A4A4A"/>
                </a:solidFill>
                <a:effectLst>
                  <a:outerShdw blurRad="38100" dist="38100" dir="2700000" algn="tl">
                    <a:srgbClr val="000000">
                      <a:alpha val="43137"/>
                    </a:srgbClr>
                  </a:outerShdw>
                </a:effectLst>
                <a:latin typeface="Lato"/>
                <a:ea typeface="Lato"/>
              </a:rPr>
              <a:t>statistics:     Fact </a:t>
            </a:r>
            <a:r>
              <a:rPr lang="en-US" sz="4000" b="1" dirty="0">
                <a:solidFill>
                  <a:srgbClr val="4A4A4A"/>
                </a:solidFill>
                <a:effectLst>
                  <a:outerShdw blurRad="38100" dist="38100" dir="2700000" algn="tl">
                    <a:srgbClr val="000000">
                      <a:alpha val="43137"/>
                    </a:srgbClr>
                  </a:outerShdw>
                </a:effectLst>
                <a:latin typeface="Lato"/>
                <a:ea typeface="Lato"/>
              </a:rPr>
              <a:t>sheet 2023</a:t>
            </a:r>
          </a:p>
          <a:p>
            <a:pPr marL="0" indent="0" algn="ctr">
              <a:lnSpc>
                <a:spcPts val="8384"/>
              </a:lnSpc>
              <a:buNone/>
            </a:pPr>
            <a:endParaRPr lang="en-US" sz="4000" dirty="0">
              <a:effectLst>
                <a:outerShdw blurRad="38100" dist="38100" dir="2700000" algn="tl">
                  <a:srgbClr val="000000">
                    <a:alpha val="43137"/>
                  </a:srgbClr>
                </a:outerShdw>
              </a:effectLst>
            </a:endParaRPr>
          </a:p>
        </p:txBody>
      </p:sp>
      <p:sp>
        <p:nvSpPr>
          <p:cNvPr id="6" name="Text 3"/>
          <p:cNvSpPr/>
          <p:nvPr/>
        </p:nvSpPr>
        <p:spPr>
          <a:xfrm>
            <a:off x="435131" y="2316480"/>
            <a:ext cx="9216869" cy="5516879"/>
          </a:xfrm>
          <a:prstGeom prst="rect">
            <a:avLst/>
          </a:prstGeom>
          <a:noFill/>
          <a:ln/>
        </p:spPr>
        <p:txBody>
          <a:bodyPr wrap="none" rtlCol="0" anchor="t"/>
          <a:lstStyle/>
          <a:p>
            <a:pPr marL="342900" indent="-342900">
              <a:buFont typeface="Wingdings" panose="05000000000000000000" pitchFamily="2" charset="2"/>
              <a:buChar char="ü"/>
            </a:pPr>
            <a:r>
              <a:rPr lang="en-US" sz="2400" dirty="0" smtClean="0">
                <a:solidFill>
                  <a:srgbClr val="4A4A4A"/>
                </a:solidFill>
                <a:latin typeface="Lato"/>
                <a:ea typeface="Lato"/>
              </a:rPr>
              <a:t>1.3 </a:t>
            </a:r>
            <a:r>
              <a:rPr lang="en-US" sz="2400" dirty="0">
                <a:solidFill>
                  <a:srgbClr val="4A4A4A"/>
                </a:solidFill>
                <a:latin typeface="Lato"/>
                <a:ea typeface="Lato"/>
              </a:rPr>
              <a:t>million [1 million–1.7 million] people became </a:t>
            </a:r>
            <a:r>
              <a:rPr lang="en-US" sz="2400" dirty="0" smtClean="0">
                <a:solidFill>
                  <a:srgbClr val="4A4A4A"/>
                </a:solidFill>
                <a:latin typeface="Lato"/>
                <a:ea typeface="Lato"/>
              </a:rPr>
              <a:t>newly</a:t>
            </a:r>
          </a:p>
          <a:p>
            <a:r>
              <a:rPr lang="en-US" sz="2400" dirty="0" smtClean="0">
                <a:solidFill>
                  <a:srgbClr val="4A4A4A"/>
                </a:solidFill>
                <a:latin typeface="Lato"/>
                <a:ea typeface="Lato"/>
              </a:rPr>
              <a:t> </a:t>
            </a:r>
            <a:r>
              <a:rPr lang="en-US" sz="2400" dirty="0">
                <a:solidFill>
                  <a:srgbClr val="4A4A4A"/>
                </a:solidFill>
                <a:latin typeface="Lato"/>
                <a:ea typeface="Lato"/>
              </a:rPr>
              <a:t>infected with HIV in 2022</a:t>
            </a:r>
            <a:r>
              <a:rPr lang="en-US" sz="2400" dirty="0" smtClean="0">
                <a:solidFill>
                  <a:srgbClr val="4A4A4A"/>
                </a:solidFill>
                <a:latin typeface="Lato"/>
                <a:ea typeface="Lato"/>
              </a:rPr>
              <a:t>.</a:t>
            </a:r>
          </a:p>
          <a:p>
            <a:endParaRPr lang="en-US" sz="2400" dirty="0">
              <a:solidFill>
                <a:srgbClr val="4A4A4A"/>
              </a:solidFill>
              <a:latin typeface="Lato"/>
              <a:ea typeface="Lato"/>
            </a:endParaRPr>
          </a:p>
          <a:p>
            <a:pPr marL="342900" indent="-342900">
              <a:buFont typeface="Wingdings" panose="05000000000000000000" pitchFamily="2" charset="2"/>
              <a:buChar char="ü"/>
            </a:pPr>
            <a:r>
              <a:rPr lang="en-US" sz="2400" dirty="0">
                <a:solidFill>
                  <a:srgbClr val="4A4A4A"/>
                </a:solidFill>
                <a:latin typeface="Lato"/>
                <a:ea typeface="Lato"/>
              </a:rPr>
              <a:t>630 000 [480 000–880 000] people died from </a:t>
            </a:r>
            <a:endParaRPr lang="en-US" sz="2400" dirty="0" smtClean="0">
              <a:solidFill>
                <a:srgbClr val="4A4A4A"/>
              </a:solidFill>
              <a:latin typeface="Lato"/>
              <a:ea typeface="Lato"/>
            </a:endParaRPr>
          </a:p>
          <a:p>
            <a:r>
              <a:rPr lang="en-US" sz="2400" dirty="0" smtClean="0">
                <a:solidFill>
                  <a:srgbClr val="4A4A4A"/>
                </a:solidFill>
                <a:latin typeface="Lato"/>
                <a:ea typeface="Lato"/>
              </a:rPr>
              <a:t>AIDS-related </a:t>
            </a:r>
            <a:r>
              <a:rPr lang="en-US" sz="2400" dirty="0">
                <a:solidFill>
                  <a:srgbClr val="4A4A4A"/>
                </a:solidFill>
                <a:latin typeface="Lato"/>
                <a:ea typeface="Lato"/>
              </a:rPr>
              <a:t>illnesses in 2022</a:t>
            </a:r>
            <a:r>
              <a:rPr lang="en-US" sz="2400" dirty="0" smtClean="0">
                <a:solidFill>
                  <a:srgbClr val="4A4A4A"/>
                </a:solidFill>
                <a:latin typeface="Lato"/>
                <a:ea typeface="Lato"/>
              </a:rPr>
              <a:t>.</a:t>
            </a:r>
          </a:p>
          <a:p>
            <a:endParaRPr lang="en-US" sz="2400" dirty="0">
              <a:solidFill>
                <a:srgbClr val="4A4A4A"/>
              </a:solidFill>
              <a:latin typeface="Lato"/>
              <a:ea typeface="Lato"/>
            </a:endParaRPr>
          </a:p>
          <a:p>
            <a:pPr marL="342900" indent="-342900">
              <a:buFont typeface="Wingdings" panose="05000000000000000000" pitchFamily="2" charset="2"/>
              <a:buChar char="ü"/>
            </a:pPr>
            <a:r>
              <a:rPr lang="en-US" sz="2400" dirty="0">
                <a:solidFill>
                  <a:srgbClr val="4A4A4A"/>
                </a:solidFill>
                <a:latin typeface="Lato"/>
                <a:ea typeface="Lato"/>
              </a:rPr>
              <a:t>29.8 million people were accessing </a:t>
            </a:r>
            <a:r>
              <a:rPr lang="en-US" sz="2400" dirty="0" smtClean="0">
                <a:solidFill>
                  <a:srgbClr val="4A4A4A"/>
                </a:solidFill>
                <a:latin typeface="Lato"/>
                <a:ea typeface="Lato"/>
              </a:rPr>
              <a:t>antiretroviral therapy </a:t>
            </a:r>
          </a:p>
          <a:p>
            <a:r>
              <a:rPr lang="en-US" sz="2400" dirty="0" smtClean="0">
                <a:solidFill>
                  <a:srgbClr val="4A4A4A"/>
                </a:solidFill>
                <a:latin typeface="Lato"/>
                <a:ea typeface="Lato"/>
              </a:rPr>
              <a:t>in </a:t>
            </a:r>
            <a:r>
              <a:rPr lang="en-US" sz="2400" dirty="0">
                <a:solidFill>
                  <a:srgbClr val="4A4A4A"/>
                </a:solidFill>
                <a:latin typeface="Lato"/>
                <a:ea typeface="Lato"/>
              </a:rPr>
              <a:t>2022</a:t>
            </a:r>
            <a:r>
              <a:rPr lang="en-US" sz="2400" dirty="0" smtClean="0">
                <a:solidFill>
                  <a:srgbClr val="4A4A4A"/>
                </a:solidFill>
                <a:latin typeface="Lato"/>
                <a:ea typeface="Lato"/>
              </a:rPr>
              <a:t>.</a:t>
            </a:r>
          </a:p>
          <a:p>
            <a:endParaRPr lang="en-US" sz="2400" dirty="0">
              <a:solidFill>
                <a:srgbClr val="4A4A4A"/>
              </a:solidFill>
              <a:latin typeface="Lato"/>
              <a:ea typeface="Lato"/>
            </a:endParaRPr>
          </a:p>
          <a:p>
            <a:pPr marL="342900" indent="-342900">
              <a:buFont typeface="Wingdings" panose="05000000000000000000" pitchFamily="2" charset="2"/>
              <a:buChar char="ü"/>
            </a:pPr>
            <a:r>
              <a:rPr lang="en-US" sz="2400" dirty="0">
                <a:solidFill>
                  <a:srgbClr val="4A4A4A"/>
                </a:solidFill>
                <a:latin typeface="Lato"/>
                <a:ea typeface="Lato"/>
              </a:rPr>
              <a:t>85.6 million [64.8 million–113.0 million] people have </a:t>
            </a:r>
            <a:endParaRPr lang="en-US" sz="2400" dirty="0" smtClean="0">
              <a:solidFill>
                <a:srgbClr val="4A4A4A"/>
              </a:solidFill>
              <a:latin typeface="Lato"/>
              <a:ea typeface="Lato"/>
            </a:endParaRPr>
          </a:p>
          <a:p>
            <a:r>
              <a:rPr lang="en-US" sz="2400" dirty="0" smtClean="0">
                <a:solidFill>
                  <a:srgbClr val="4A4A4A"/>
                </a:solidFill>
                <a:latin typeface="Lato"/>
                <a:ea typeface="Lato"/>
              </a:rPr>
              <a:t>become </a:t>
            </a:r>
            <a:r>
              <a:rPr lang="en-US" sz="2400" dirty="0">
                <a:solidFill>
                  <a:srgbClr val="4A4A4A"/>
                </a:solidFill>
                <a:latin typeface="Lato"/>
                <a:ea typeface="Lato"/>
              </a:rPr>
              <a:t>infected with HIV since the start of the epidemic</a:t>
            </a:r>
            <a:r>
              <a:rPr lang="en-US" sz="2400" dirty="0" smtClean="0">
                <a:solidFill>
                  <a:srgbClr val="4A4A4A"/>
                </a:solidFill>
                <a:latin typeface="Lato"/>
                <a:ea typeface="Lato"/>
              </a:rPr>
              <a:t>.</a:t>
            </a:r>
          </a:p>
          <a:p>
            <a:endParaRPr lang="en-US" sz="2400" dirty="0">
              <a:solidFill>
                <a:srgbClr val="4A4A4A"/>
              </a:solidFill>
              <a:latin typeface="Lato"/>
              <a:ea typeface="Lato"/>
            </a:endParaRPr>
          </a:p>
          <a:p>
            <a:pPr marL="342900" indent="-342900">
              <a:buFont typeface="Wingdings" panose="05000000000000000000" pitchFamily="2" charset="2"/>
              <a:buChar char="ü"/>
            </a:pPr>
            <a:r>
              <a:rPr lang="en-US" sz="2400" dirty="0">
                <a:solidFill>
                  <a:srgbClr val="4A4A4A"/>
                </a:solidFill>
                <a:latin typeface="Lato"/>
                <a:ea typeface="Lato"/>
              </a:rPr>
              <a:t>40.4 million [32.9 million–51.3 million] people have died </a:t>
            </a:r>
            <a:endParaRPr lang="en-US" sz="2400" dirty="0" smtClean="0">
              <a:solidFill>
                <a:srgbClr val="4A4A4A"/>
              </a:solidFill>
              <a:latin typeface="Lato"/>
              <a:ea typeface="Lato"/>
            </a:endParaRPr>
          </a:p>
          <a:p>
            <a:r>
              <a:rPr lang="en-US" sz="2400" dirty="0" smtClean="0">
                <a:solidFill>
                  <a:srgbClr val="4A4A4A"/>
                </a:solidFill>
                <a:latin typeface="Lato"/>
                <a:ea typeface="Lato"/>
              </a:rPr>
              <a:t>from </a:t>
            </a:r>
            <a:r>
              <a:rPr lang="en-US" sz="2400" dirty="0">
                <a:solidFill>
                  <a:srgbClr val="4A4A4A"/>
                </a:solidFill>
                <a:latin typeface="Lato"/>
                <a:ea typeface="Lato"/>
              </a:rPr>
              <a:t>AIDS-related illnesses since the start of the epidemic.</a:t>
            </a:r>
          </a:p>
          <a:p>
            <a:pPr marL="0" indent="0">
              <a:lnSpc>
                <a:spcPts val="3110"/>
              </a:lnSpc>
              <a:buNone/>
            </a:pPr>
            <a:endParaRPr lang="en-US" dirty="0">
              <a:latin typeface="Lato"/>
              <a:ea typeface="Lato"/>
            </a:endParaRPr>
          </a:p>
        </p:txBody>
      </p:sp>
      <p:pic>
        <p:nvPicPr>
          <p:cNvPr id="8" name="Picture 7"/>
          <p:cNvPicPr>
            <a:picLocks noChangeAspect="1"/>
          </p:cNvPicPr>
          <p:nvPr/>
        </p:nvPicPr>
        <p:blipFill>
          <a:blip r:embed="rId3"/>
          <a:stretch>
            <a:fillRect/>
          </a:stretch>
        </p:blipFill>
        <p:spPr>
          <a:xfrm>
            <a:off x="8670079" y="0"/>
            <a:ext cx="5940249" cy="429768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9" name="Picture 8"/>
          <p:cNvPicPr>
            <a:picLocks noChangeAspect="1"/>
          </p:cNvPicPr>
          <p:nvPr/>
        </p:nvPicPr>
        <p:blipFill>
          <a:blip r:embed="rId4"/>
          <a:stretch>
            <a:fillRect/>
          </a:stretch>
        </p:blipFill>
        <p:spPr>
          <a:xfrm>
            <a:off x="8701705" y="4297680"/>
            <a:ext cx="5908623" cy="393192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7553568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chemeClr val="bg1"/>
          </a:solidFill>
          <a:ln/>
        </p:spPr>
      </p:sp>
      <p:sp>
        <p:nvSpPr>
          <p:cNvPr id="5" name="Text 2"/>
          <p:cNvSpPr/>
          <p:nvPr/>
        </p:nvSpPr>
        <p:spPr>
          <a:xfrm>
            <a:off x="345440" y="558800"/>
            <a:ext cx="8412480" cy="1219200"/>
          </a:xfrm>
          <a:prstGeom prst="rect">
            <a:avLst/>
          </a:prstGeom>
          <a:noFill/>
          <a:ln/>
        </p:spPr>
        <p:txBody>
          <a:bodyPr wrap="square" rtlCol="0" anchor="t"/>
          <a:lstStyle/>
          <a:p>
            <a:pPr algn="ctr">
              <a:lnSpc>
                <a:spcPts val="8384"/>
              </a:lnSpc>
            </a:pPr>
            <a:r>
              <a:rPr lang="en-US" sz="4000" b="1" dirty="0" smtClean="0">
                <a:solidFill>
                  <a:srgbClr val="4A4A4A"/>
                </a:solidFill>
                <a:effectLst>
                  <a:outerShdw blurRad="38100" dist="38100" dir="2700000" algn="tl">
                    <a:srgbClr val="000000">
                      <a:alpha val="43137"/>
                    </a:srgbClr>
                  </a:outerShdw>
                </a:effectLst>
                <a:latin typeface="Lato"/>
                <a:ea typeface="Lato"/>
              </a:rPr>
              <a:t>People </a:t>
            </a:r>
            <a:r>
              <a:rPr lang="en-US" sz="4000" b="1" dirty="0">
                <a:solidFill>
                  <a:srgbClr val="4A4A4A"/>
                </a:solidFill>
                <a:effectLst>
                  <a:outerShdw blurRad="38100" dist="38100" dir="2700000" algn="tl">
                    <a:srgbClr val="000000">
                      <a:alpha val="43137"/>
                    </a:srgbClr>
                  </a:outerShdw>
                </a:effectLst>
                <a:latin typeface="Lato"/>
                <a:ea typeface="Lato"/>
              </a:rPr>
              <a:t>living with HIV</a:t>
            </a:r>
          </a:p>
          <a:p>
            <a:pPr algn="ctr">
              <a:lnSpc>
                <a:spcPts val="8384"/>
              </a:lnSpc>
            </a:pPr>
            <a:endParaRPr lang="en-US" sz="4000" b="1" dirty="0">
              <a:solidFill>
                <a:srgbClr val="4A4A4A"/>
              </a:solidFill>
              <a:effectLst>
                <a:outerShdw blurRad="38100" dist="38100" dir="2700000" algn="tl">
                  <a:srgbClr val="000000">
                    <a:alpha val="43137"/>
                  </a:srgbClr>
                </a:outerShdw>
              </a:effectLst>
              <a:latin typeface="Roboto"/>
            </a:endParaRPr>
          </a:p>
          <a:p>
            <a:pPr marL="0" indent="0" algn="ctr">
              <a:lnSpc>
                <a:spcPts val="8384"/>
              </a:lnSpc>
              <a:buNone/>
            </a:pPr>
            <a:endParaRPr lang="en-US" sz="4000" dirty="0">
              <a:effectLst>
                <a:outerShdw blurRad="38100" dist="38100" dir="2700000" algn="tl">
                  <a:srgbClr val="000000">
                    <a:alpha val="43137"/>
                  </a:srgbClr>
                </a:outerShdw>
              </a:effectLst>
            </a:endParaRPr>
          </a:p>
        </p:txBody>
      </p:sp>
      <p:sp>
        <p:nvSpPr>
          <p:cNvPr id="6" name="Text 3"/>
          <p:cNvSpPr/>
          <p:nvPr/>
        </p:nvSpPr>
        <p:spPr>
          <a:xfrm>
            <a:off x="99851" y="2357120"/>
            <a:ext cx="8698709" cy="5476239"/>
          </a:xfrm>
          <a:prstGeom prst="rect">
            <a:avLst/>
          </a:prstGeom>
          <a:noFill/>
          <a:ln/>
        </p:spPr>
        <p:txBody>
          <a:bodyPr wrap="none" rtlCol="0" anchor="t"/>
          <a:lstStyle/>
          <a:p>
            <a:pPr marL="342900" indent="-342900">
              <a:buFont typeface="Wingdings" panose="05000000000000000000" pitchFamily="2" charset="2"/>
              <a:buChar char="ü"/>
            </a:pPr>
            <a:r>
              <a:rPr lang="en-US" sz="2400" dirty="0">
                <a:solidFill>
                  <a:srgbClr val="4A4A4A"/>
                </a:solidFill>
                <a:latin typeface="Lato"/>
                <a:ea typeface="Lato"/>
              </a:rPr>
              <a:t>In 2022, there were 39.0 million [33.1 million–45.7 million] </a:t>
            </a:r>
            <a:endParaRPr lang="en-US" sz="2400" dirty="0" smtClean="0">
              <a:solidFill>
                <a:srgbClr val="4A4A4A"/>
              </a:solidFill>
              <a:latin typeface="Lato"/>
              <a:ea typeface="Lato"/>
            </a:endParaRPr>
          </a:p>
          <a:p>
            <a:r>
              <a:rPr lang="en-US" sz="2400" dirty="0" smtClean="0">
                <a:solidFill>
                  <a:srgbClr val="4A4A4A"/>
                </a:solidFill>
                <a:latin typeface="Lato"/>
                <a:ea typeface="Lato"/>
              </a:rPr>
              <a:t>people </a:t>
            </a:r>
            <a:r>
              <a:rPr lang="en-US" sz="2400" dirty="0">
                <a:solidFill>
                  <a:srgbClr val="4A4A4A"/>
                </a:solidFill>
                <a:latin typeface="Lato"/>
                <a:ea typeface="Lato"/>
              </a:rPr>
              <a:t>living with HIV</a:t>
            </a:r>
            <a:r>
              <a:rPr lang="en-US" sz="2400" dirty="0" smtClean="0">
                <a:solidFill>
                  <a:srgbClr val="4A4A4A"/>
                </a:solidFill>
                <a:latin typeface="Lato"/>
                <a:ea typeface="Lato"/>
              </a:rPr>
              <a:t>.</a:t>
            </a:r>
          </a:p>
          <a:p>
            <a:pPr>
              <a:buFont typeface="Arial" panose="020B0604020202020204" pitchFamily="34" charset="0"/>
              <a:buChar char="•"/>
            </a:pPr>
            <a:endParaRPr lang="en-US" sz="2400" dirty="0">
              <a:solidFill>
                <a:srgbClr val="4A4A4A"/>
              </a:solidFill>
              <a:latin typeface="Lato"/>
              <a:ea typeface="Lato"/>
            </a:endParaRPr>
          </a:p>
          <a:p>
            <a:pPr marL="800100" lvl="1" indent="-342900">
              <a:buFont typeface="Wingdings" panose="05000000000000000000" pitchFamily="2" charset="2"/>
              <a:buChar char="Ø"/>
            </a:pPr>
            <a:r>
              <a:rPr lang="en-US" sz="2400" dirty="0">
                <a:solidFill>
                  <a:srgbClr val="4A4A4A"/>
                </a:solidFill>
                <a:latin typeface="Lato"/>
                <a:ea typeface="Lato"/>
              </a:rPr>
              <a:t>37.5 million [31.8 million–43.6 million] adults </a:t>
            </a:r>
            <a:endParaRPr lang="en-US" sz="2400" dirty="0" smtClean="0">
              <a:solidFill>
                <a:srgbClr val="4A4A4A"/>
              </a:solidFill>
              <a:latin typeface="Lato"/>
              <a:ea typeface="Lato"/>
            </a:endParaRPr>
          </a:p>
          <a:p>
            <a:pPr lvl="1"/>
            <a:r>
              <a:rPr lang="en-US" sz="2400" dirty="0" smtClean="0">
                <a:solidFill>
                  <a:srgbClr val="4A4A4A"/>
                </a:solidFill>
                <a:latin typeface="Lato"/>
                <a:ea typeface="Lato"/>
              </a:rPr>
              <a:t>(</a:t>
            </a:r>
            <a:r>
              <a:rPr lang="en-US" sz="2400" dirty="0">
                <a:solidFill>
                  <a:srgbClr val="4A4A4A"/>
                </a:solidFill>
                <a:latin typeface="Lato"/>
                <a:ea typeface="Lato"/>
              </a:rPr>
              <a:t>15 years or older).</a:t>
            </a:r>
          </a:p>
          <a:p>
            <a:pPr marL="800100" lvl="1" indent="-342900">
              <a:buFont typeface="Wingdings" panose="05000000000000000000" pitchFamily="2" charset="2"/>
              <a:buChar char="Ø"/>
            </a:pPr>
            <a:r>
              <a:rPr lang="en-US" sz="2400" dirty="0">
                <a:solidFill>
                  <a:srgbClr val="4A4A4A"/>
                </a:solidFill>
                <a:latin typeface="Lato"/>
                <a:ea typeface="Lato"/>
              </a:rPr>
              <a:t>1.5 million [1.2 million–2.1 million] children (0–14 years).</a:t>
            </a:r>
          </a:p>
          <a:p>
            <a:pPr marL="800100" lvl="1" indent="-342900">
              <a:buFont typeface="Wingdings" panose="05000000000000000000" pitchFamily="2" charset="2"/>
              <a:buChar char="Ø"/>
            </a:pPr>
            <a:r>
              <a:rPr lang="en-US" sz="2400" dirty="0">
                <a:solidFill>
                  <a:srgbClr val="4A4A4A"/>
                </a:solidFill>
                <a:latin typeface="Lato"/>
                <a:ea typeface="Lato"/>
              </a:rPr>
              <a:t>53% of all people living with HIV were women and girls</a:t>
            </a:r>
            <a:r>
              <a:rPr lang="en-US" sz="2400" dirty="0" smtClean="0">
                <a:solidFill>
                  <a:srgbClr val="4A4A4A"/>
                </a:solidFill>
                <a:latin typeface="Lato"/>
                <a:ea typeface="Lato"/>
              </a:rPr>
              <a:t>.</a:t>
            </a:r>
          </a:p>
          <a:p>
            <a:pPr marL="742950" lvl="1" indent="-285750">
              <a:buFont typeface="Arial" panose="020B0604020202020204" pitchFamily="34" charset="0"/>
              <a:buChar char="•"/>
            </a:pPr>
            <a:endParaRPr lang="en-US" sz="2400" dirty="0">
              <a:solidFill>
                <a:srgbClr val="4A4A4A"/>
              </a:solidFill>
              <a:latin typeface="Lato"/>
              <a:ea typeface="Lato"/>
            </a:endParaRPr>
          </a:p>
          <a:p>
            <a:pPr marL="342900" indent="-342900">
              <a:buFont typeface="Wingdings" panose="05000000000000000000" pitchFamily="2" charset="2"/>
              <a:buChar char="ü"/>
            </a:pPr>
            <a:r>
              <a:rPr lang="en-US" sz="2400" dirty="0">
                <a:solidFill>
                  <a:srgbClr val="4A4A4A"/>
                </a:solidFill>
                <a:latin typeface="Lato"/>
                <a:ea typeface="Lato"/>
              </a:rPr>
              <a:t>86% [73– &gt;98%] of all people living with HIV knew their </a:t>
            </a:r>
            <a:endParaRPr lang="en-US" sz="2400" dirty="0" smtClean="0">
              <a:solidFill>
                <a:srgbClr val="4A4A4A"/>
              </a:solidFill>
              <a:latin typeface="Lato"/>
              <a:ea typeface="Lato"/>
            </a:endParaRPr>
          </a:p>
          <a:p>
            <a:r>
              <a:rPr lang="en-US" sz="2400" dirty="0">
                <a:solidFill>
                  <a:srgbClr val="4A4A4A"/>
                </a:solidFill>
                <a:latin typeface="Lato"/>
                <a:ea typeface="Lato"/>
              </a:rPr>
              <a:t> </a:t>
            </a:r>
            <a:r>
              <a:rPr lang="en-US" sz="2400" dirty="0" smtClean="0">
                <a:solidFill>
                  <a:srgbClr val="4A4A4A"/>
                </a:solidFill>
                <a:latin typeface="Lato"/>
                <a:ea typeface="Lato"/>
              </a:rPr>
              <a:t>    HIV </a:t>
            </a:r>
            <a:r>
              <a:rPr lang="en-US" sz="2400" dirty="0">
                <a:solidFill>
                  <a:srgbClr val="4A4A4A"/>
                </a:solidFill>
                <a:latin typeface="Lato"/>
                <a:ea typeface="Lato"/>
              </a:rPr>
              <a:t>status in 2022</a:t>
            </a:r>
            <a:r>
              <a:rPr lang="en-US" sz="2400" dirty="0" smtClean="0">
                <a:solidFill>
                  <a:srgbClr val="4A4A4A"/>
                </a:solidFill>
                <a:latin typeface="Lato"/>
                <a:ea typeface="Lato"/>
              </a:rPr>
              <a:t>.</a:t>
            </a:r>
          </a:p>
          <a:p>
            <a:pPr>
              <a:buFont typeface="Arial" panose="020B0604020202020204" pitchFamily="34" charset="0"/>
              <a:buChar char="•"/>
            </a:pPr>
            <a:endParaRPr lang="en-US" sz="2400" dirty="0">
              <a:solidFill>
                <a:srgbClr val="4A4A4A"/>
              </a:solidFill>
              <a:latin typeface="Lato"/>
              <a:ea typeface="Lato"/>
            </a:endParaRPr>
          </a:p>
          <a:p>
            <a:pPr marL="342900" indent="-342900">
              <a:buFont typeface="Wingdings" panose="05000000000000000000" pitchFamily="2" charset="2"/>
              <a:buChar char="ü"/>
            </a:pPr>
            <a:r>
              <a:rPr lang="en-US" sz="2400" dirty="0">
                <a:solidFill>
                  <a:srgbClr val="4A4A4A"/>
                </a:solidFill>
                <a:latin typeface="Lato"/>
                <a:ea typeface="Lato"/>
              </a:rPr>
              <a:t>About 5.5 million people did not know that they were living </a:t>
            </a:r>
            <a:endParaRPr lang="en-US" sz="2400" dirty="0" smtClean="0">
              <a:solidFill>
                <a:srgbClr val="4A4A4A"/>
              </a:solidFill>
              <a:latin typeface="Lato"/>
              <a:ea typeface="Lato"/>
            </a:endParaRPr>
          </a:p>
          <a:p>
            <a:r>
              <a:rPr lang="en-US" sz="2400" dirty="0">
                <a:solidFill>
                  <a:srgbClr val="4A4A4A"/>
                </a:solidFill>
                <a:latin typeface="Lato"/>
                <a:ea typeface="Lato"/>
              </a:rPr>
              <a:t> </a:t>
            </a:r>
            <a:r>
              <a:rPr lang="en-US" sz="2400" dirty="0" smtClean="0">
                <a:solidFill>
                  <a:srgbClr val="4A4A4A"/>
                </a:solidFill>
                <a:latin typeface="Lato"/>
                <a:ea typeface="Lato"/>
              </a:rPr>
              <a:t>    with </a:t>
            </a:r>
            <a:r>
              <a:rPr lang="en-US" sz="2400" dirty="0">
                <a:solidFill>
                  <a:srgbClr val="4A4A4A"/>
                </a:solidFill>
                <a:latin typeface="Lato"/>
                <a:ea typeface="Lato"/>
              </a:rPr>
              <a:t>HIV in 2022.</a:t>
            </a:r>
          </a:p>
          <a:p>
            <a:endParaRPr lang="en-US" sz="3200" dirty="0">
              <a:solidFill>
                <a:srgbClr val="4A4A4A"/>
              </a:solidFill>
              <a:latin typeface="Roboto"/>
            </a:endParaRPr>
          </a:p>
          <a:p>
            <a:pPr marL="0" indent="0">
              <a:lnSpc>
                <a:spcPts val="3110"/>
              </a:lnSpc>
              <a:buNone/>
            </a:pPr>
            <a:endParaRPr lang="en-US" sz="2400" dirty="0"/>
          </a:p>
        </p:txBody>
      </p:sp>
      <p:pic>
        <p:nvPicPr>
          <p:cNvPr id="1026" name="Picture 2" descr="Living with HIV - The Rainbow Proje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8930" y="0"/>
            <a:ext cx="5878260" cy="326136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1028" name="Picture 4" descr="Social Protection Schemes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1571" y="3261361"/>
            <a:ext cx="5908829" cy="496824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18952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chemeClr val="bg1"/>
          </a:solidFill>
          <a:ln/>
        </p:spPr>
      </p:sp>
      <p:sp>
        <p:nvSpPr>
          <p:cNvPr id="5" name="Text 2"/>
          <p:cNvSpPr/>
          <p:nvPr/>
        </p:nvSpPr>
        <p:spPr>
          <a:xfrm>
            <a:off x="386080" y="71120"/>
            <a:ext cx="8456837" cy="1985913"/>
          </a:xfrm>
          <a:prstGeom prst="rect">
            <a:avLst/>
          </a:prstGeom>
          <a:noFill/>
          <a:ln/>
        </p:spPr>
        <p:txBody>
          <a:bodyPr wrap="square" rtlCol="0" anchor="t"/>
          <a:lstStyle/>
          <a:p>
            <a:pPr algn="ctr">
              <a:lnSpc>
                <a:spcPts val="8384"/>
              </a:lnSpc>
            </a:pPr>
            <a:r>
              <a:rPr lang="en-US" sz="4000" b="1" dirty="0" smtClean="0">
                <a:solidFill>
                  <a:srgbClr val="4A4A4A"/>
                </a:solidFill>
                <a:effectLst>
                  <a:outerShdw blurRad="38100" dist="38100" dir="2700000" algn="tl">
                    <a:srgbClr val="000000">
                      <a:alpha val="43137"/>
                    </a:srgbClr>
                  </a:outerShdw>
                </a:effectLst>
                <a:latin typeface="Lato"/>
                <a:ea typeface="Lato"/>
              </a:rPr>
              <a:t>People </a:t>
            </a:r>
            <a:r>
              <a:rPr lang="en-US" sz="4000" b="1" dirty="0">
                <a:solidFill>
                  <a:srgbClr val="4A4A4A"/>
                </a:solidFill>
                <a:effectLst>
                  <a:outerShdw blurRad="38100" dist="38100" dir="2700000" algn="tl">
                    <a:srgbClr val="000000">
                      <a:alpha val="43137"/>
                    </a:srgbClr>
                  </a:outerShdw>
                </a:effectLst>
                <a:latin typeface="Lato"/>
                <a:ea typeface="Lato"/>
              </a:rPr>
              <a:t>living with HIV accessing antiretroviral therapy</a:t>
            </a:r>
          </a:p>
          <a:p>
            <a:pPr marL="0" indent="0" algn="ctr">
              <a:lnSpc>
                <a:spcPts val="8384"/>
              </a:lnSpc>
              <a:buNone/>
            </a:pPr>
            <a:endParaRPr lang="en-US" sz="4400" dirty="0">
              <a:effectLst>
                <a:outerShdw blurRad="38100" dist="38100" dir="2700000" algn="tl">
                  <a:srgbClr val="000000">
                    <a:alpha val="43137"/>
                  </a:srgbClr>
                </a:outerShdw>
              </a:effectLst>
            </a:endParaRPr>
          </a:p>
        </p:txBody>
      </p:sp>
      <p:sp>
        <p:nvSpPr>
          <p:cNvPr id="7" name="Text 4"/>
          <p:cNvSpPr/>
          <p:nvPr/>
        </p:nvSpPr>
        <p:spPr>
          <a:xfrm>
            <a:off x="864037" y="3816869"/>
            <a:ext cx="7415927" cy="1781045"/>
          </a:xfrm>
          <a:prstGeom prst="rect">
            <a:avLst/>
          </a:prstGeom>
          <a:noFill/>
          <a:ln/>
        </p:spPr>
        <p:txBody>
          <a:bodyPr wrap="square" rtlCol="0" anchor="t"/>
          <a:lstStyle/>
          <a:p>
            <a:pPr>
              <a:lnSpc>
                <a:spcPts val="3110"/>
              </a:lnSpc>
            </a:pPr>
            <a:endParaRPr lang="en-US" sz="2800" dirty="0"/>
          </a:p>
        </p:txBody>
      </p:sp>
      <p:sp>
        <p:nvSpPr>
          <p:cNvPr id="8" name="Rectangle 7"/>
          <p:cNvSpPr/>
          <p:nvPr/>
        </p:nvSpPr>
        <p:spPr>
          <a:xfrm>
            <a:off x="233679" y="2542461"/>
            <a:ext cx="8609237" cy="5632311"/>
          </a:xfrm>
          <a:prstGeom prst="rect">
            <a:avLst/>
          </a:prstGeom>
        </p:spPr>
        <p:txBody>
          <a:bodyPr wrap="square">
            <a:spAutoFit/>
          </a:bodyPr>
          <a:lstStyle/>
          <a:p>
            <a:pPr marL="342900" indent="-342900">
              <a:buFont typeface="Wingdings" panose="05000000000000000000" pitchFamily="2" charset="2"/>
              <a:buChar char="ü"/>
            </a:pPr>
            <a:r>
              <a:rPr lang="en-US" sz="2400" dirty="0" smtClean="0">
                <a:solidFill>
                  <a:srgbClr val="4A4A4A"/>
                </a:solidFill>
                <a:latin typeface="Lato"/>
                <a:ea typeface="Lato"/>
              </a:rPr>
              <a:t>At the end of December 2022, 29.8 million people were accessing antiretroviral therapy, up from 7.7 million in 2010.</a:t>
            </a:r>
          </a:p>
          <a:p>
            <a:pPr marL="342900" indent="-342900">
              <a:buFont typeface="Wingdings" panose="05000000000000000000" pitchFamily="2" charset="2"/>
              <a:buChar char="ü"/>
            </a:pPr>
            <a:r>
              <a:rPr lang="en-US" sz="2400" dirty="0" smtClean="0">
                <a:solidFill>
                  <a:srgbClr val="4A4A4A"/>
                </a:solidFill>
                <a:latin typeface="Lato"/>
                <a:ea typeface="Lato"/>
              </a:rPr>
              <a:t>In 2022, 76% [65–89%] of all people living with HIV were accessing treatment.</a:t>
            </a:r>
          </a:p>
          <a:p>
            <a:pPr>
              <a:buFont typeface="Arial" panose="020B0604020202020204" pitchFamily="34" charset="0"/>
              <a:buChar char="•"/>
            </a:pPr>
            <a:endParaRPr lang="en-US" sz="2400" dirty="0" smtClean="0">
              <a:solidFill>
                <a:srgbClr val="4A4A4A"/>
              </a:solidFill>
              <a:latin typeface="Lato"/>
              <a:ea typeface="Lato"/>
            </a:endParaRPr>
          </a:p>
          <a:p>
            <a:pPr marL="800100" lvl="1" indent="-342900">
              <a:buFont typeface="Wingdings" panose="05000000000000000000" pitchFamily="2" charset="2"/>
              <a:buChar char="Ø"/>
            </a:pPr>
            <a:r>
              <a:rPr lang="en-US" sz="2400" dirty="0" smtClean="0">
                <a:solidFill>
                  <a:srgbClr val="4A4A4A"/>
                </a:solidFill>
                <a:latin typeface="Lato"/>
                <a:ea typeface="Lato"/>
              </a:rPr>
              <a:t>77% [65–90%] of adults aged 15 years and older living with HIV had access to treatment, as did 57% [44–78%] of children aged 0–14 years.</a:t>
            </a:r>
          </a:p>
          <a:p>
            <a:pPr marL="800100" lvl="1" indent="-342900">
              <a:buFont typeface="Wingdings" panose="05000000000000000000" pitchFamily="2" charset="2"/>
              <a:buChar char="Ø"/>
            </a:pPr>
            <a:r>
              <a:rPr lang="en-US" sz="2400" dirty="0" smtClean="0">
                <a:solidFill>
                  <a:srgbClr val="4A4A4A"/>
                </a:solidFill>
                <a:latin typeface="Lato"/>
                <a:ea typeface="Lato"/>
              </a:rPr>
              <a:t>82% [69–95%] of women aged 15 years and older had access to treatment; however, just 72% [60–84%] of men aged 15 years and older had access.</a:t>
            </a:r>
          </a:p>
          <a:p>
            <a:pPr marL="742950" lvl="1" indent="-285750">
              <a:buFont typeface="Arial" panose="020B0604020202020204" pitchFamily="34" charset="0"/>
              <a:buChar char="•"/>
            </a:pPr>
            <a:endParaRPr lang="en-US" sz="2400" dirty="0" smtClean="0">
              <a:solidFill>
                <a:srgbClr val="4A4A4A"/>
              </a:solidFill>
              <a:latin typeface="Lato"/>
              <a:ea typeface="Lato"/>
            </a:endParaRPr>
          </a:p>
          <a:p>
            <a:pPr marL="342900" indent="-342900">
              <a:buFont typeface="Wingdings" panose="05000000000000000000" pitchFamily="2" charset="2"/>
              <a:buChar char="ü"/>
            </a:pPr>
            <a:r>
              <a:rPr lang="en-US" sz="2400" dirty="0" smtClean="0">
                <a:solidFill>
                  <a:srgbClr val="4A4A4A"/>
                </a:solidFill>
                <a:latin typeface="Lato"/>
                <a:ea typeface="Lato"/>
              </a:rPr>
              <a:t>82% [64–98%] of pregnant women living with HIV had access to antiretroviral medicines to prevent transmission of HIV to their child in 2022.</a:t>
            </a:r>
            <a:endParaRPr lang="en-US" sz="2400" b="0" i="0" dirty="0">
              <a:solidFill>
                <a:srgbClr val="4A4A4A"/>
              </a:solidFill>
              <a:effectLst/>
              <a:latin typeface="Lato"/>
              <a:ea typeface="Lato"/>
            </a:endParaRPr>
          </a:p>
        </p:txBody>
      </p:sp>
      <p:pic>
        <p:nvPicPr>
          <p:cNvPr id="2050" name="Picture 2" descr="Pillars of long-term antiretroviral therapy success - ScienceDire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7332" y="5012191"/>
            <a:ext cx="5423431" cy="305545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2052" name="Picture 4" descr="Framework for long-term success in people with HI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32067" y="1081142"/>
            <a:ext cx="3782333" cy="376909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29252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chemeClr val="bg1"/>
          </a:solidFill>
          <a:ln/>
        </p:spPr>
      </p:sp>
      <p:sp>
        <p:nvSpPr>
          <p:cNvPr id="3" name="Shape 1"/>
          <p:cNvSpPr/>
          <p:nvPr/>
        </p:nvSpPr>
        <p:spPr>
          <a:xfrm>
            <a:off x="-2186025" y="467564"/>
            <a:ext cx="1561696" cy="690338"/>
          </a:xfrm>
          <a:prstGeom prst="rect">
            <a:avLst/>
          </a:prstGeom>
          <a:solidFill>
            <a:schemeClr val="bg1"/>
          </a:solidFill>
          <a:ln/>
        </p:spPr>
      </p:sp>
      <p:sp>
        <p:nvSpPr>
          <p:cNvPr id="5" name="Text 2"/>
          <p:cNvSpPr/>
          <p:nvPr/>
        </p:nvSpPr>
        <p:spPr>
          <a:xfrm>
            <a:off x="386080" y="71120"/>
            <a:ext cx="8456837" cy="1114063"/>
          </a:xfrm>
          <a:prstGeom prst="rect">
            <a:avLst/>
          </a:prstGeom>
          <a:noFill/>
          <a:ln/>
        </p:spPr>
        <p:txBody>
          <a:bodyPr wrap="square" rtlCol="0" anchor="t"/>
          <a:lstStyle/>
          <a:p>
            <a:pPr algn="ctr">
              <a:lnSpc>
                <a:spcPts val="8384"/>
              </a:lnSpc>
            </a:pPr>
            <a:r>
              <a:rPr lang="en-US" sz="4000" b="1" dirty="0" smtClean="0">
                <a:solidFill>
                  <a:srgbClr val="4A4A4A"/>
                </a:solidFill>
                <a:effectLst>
                  <a:outerShdw blurRad="38100" dist="38100" dir="2700000" algn="tl">
                    <a:srgbClr val="000000">
                      <a:alpha val="43137"/>
                    </a:srgbClr>
                  </a:outerShdw>
                </a:effectLst>
                <a:latin typeface="Lato"/>
                <a:ea typeface="Lato"/>
              </a:rPr>
              <a:t>New </a:t>
            </a:r>
            <a:r>
              <a:rPr lang="en-US" sz="4000" b="1" dirty="0">
                <a:solidFill>
                  <a:srgbClr val="4A4A4A"/>
                </a:solidFill>
                <a:effectLst>
                  <a:outerShdw blurRad="38100" dist="38100" dir="2700000" algn="tl">
                    <a:srgbClr val="000000">
                      <a:alpha val="43137"/>
                    </a:srgbClr>
                  </a:outerShdw>
                </a:effectLst>
                <a:latin typeface="Lato"/>
                <a:ea typeface="Lato"/>
              </a:rPr>
              <a:t>HIV infections</a:t>
            </a:r>
          </a:p>
          <a:p>
            <a:pPr algn="ctr">
              <a:lnSpc>
                <a:spcPts val="8384"/>
              </a:lnSpc>
            </a:pPr>
            <a:endParaRPr lang="en-US" sz="4000" b="1" dirty="0">
              <a:solidFill>
                <a:srgbClr val="4A4A4A"/>
              </a:solidFill>
              <a:effectLst>
                <a:outerShdw blurRad="38100" dist="38100" dir="2700000" algn="tl">
                  <a:srgbClr val="000000">
                    <a:alpha val="43137"/>
                  </a:srgbClr>
                </a:outerShdw>
              </a:effectLst>
              <a:latin typeface="Roboto"/>
            </a:endParaRPr>
          </a:p>
          <a:p>
            <a:pPr marL="0" indent="0" algn="ctr">
              <a:lnSpc>
                <a:spcPts val="8384"/>
              </a:lnSpc>
              <a:buNone/>
            </a:pPr>
            <a:endParaRPr lang="en-US" sz="4400" dirty="0">
              <a:effectLst>
                <a:outerShdw blurRad="38100" dist="38100" dir="2700000" algn="tl">
                  <a:srgbClr val="000000">
                    <a:alpha val="43137"/>
                  </a:srgbClr>
                </a:outerShdw>
              </a:effectLst>
            </a:endParaRPr>
          </a:p>
        </p:txBody>
      </p:sp>
      <p:sp>
        <p:nvSpPr>
          <p:cNvPr id="7" name="Text 4"/>
          <p:cNvSpPr/>
          <p:nvPr/>
        </p:nvSpPr>
        <p:spPr>
          <a:xfrm>
            <a:off x="864037" y="3816869"/>
            <a:ext cx="7415927" cy="1781045"/>
          </a:xfrm>
          <a:prstGeom prst="rect">
            <a:avLst/>
          </a:prstGeom>
          <a:noFill/>
          <a:ln/>
        </p:spPr>
        <p:txBody>
          <a:bodyPr wrap="square" rtlCol="0" anchor="t"/>
          <a:lstStyle/>
          <a:p>
            <a:pPr>
              <a:lnSpc>
                <a:spcPts val="3110"/>
              </a:lnSpc>
            </a:pPr>
            <a:endParaRPr lang="en-US" sz="2800" dirty="0"/>
          </a:p>
        </p:txBody>
      </p:sp>
      <p:sp>
        <p:nvSpPr>
          <p:cNvPr id="9" name="Rectangle 8"/>
          <p:cNvSpPr/>
          <p:nvPr/>
        </p:nvSpPr>
        <p:spPr>
          <a:xfrm>
            <a:off x="42043" y="1723241"/>
            <a:ext cx="8496075" cy="6001643"/>
          </a:xfrm>
          <a:prstGeom prst="rect">
            <a:avLst/>
          </a:prstGeom>
        </p:spPr>
        <p:txBody>
          <a:bodyPr wrap="square">
            <a:spAutoFit/>
          </a:bodyPr>
          <a:lstStyle/>
          <a:p>
            <a:pPr marL="342900" indent="-342900">
              <a:buFont typeface="Wingdings" panose="05000000000000000000" pitchFamily="2" charset="2"/>
              <a:buChar char="ü"/>
            </a:pPr>
            <a:r>
              <a:rPr lang="en-US" sz="2400" dirty="0" smtClean="0">
                <a:solidFill>
                  <a:srgbClr val="4A4A4A"/>
                </a:solidFill>
                <a:latin typeface="Lato"/>
                <a:ea typeface="Lato"/>
              </a:rPr>
              <a:t>New HIV infections have been reduced by 59% since the peak in 1995.</a:t>
            </a:r>
          </a:p>
          <a:p>
            <a:endParaRPr lang="en-US" sz="2400" dirty="0" smtClean="0">
              <a:solidFill>
                <a:srgbClr val="4A4A4A"/>
              </a:solidFill>
              <a:latin typeface="Lato"/>
              <a:ea typeface="Lato"/>
            </a:endParaRPr>
          </a:p>
          <a:p>
            <a:pPr marL="800100" lvl="1" indent="-342900">
              <a:buFont typeface="Wingdings" panose="05000000000000000000" pitchFamily="2" charset="2"/>
              <a:buChar char="Ø"/>
            </a:pPr>
            <a:r>
              <a:rPr lang="en-US" sz="2400" dirty="0" smtClean="0">
                <a:solidFill>
                  <a:srgbClr val="4A4A4A"/>
                </a:solidFill>
                <a:latin typeface="Lato"/>
                <a:ea typeface="Lato"/>
              </a:rPr>
              <a:t>In 2022, 1.3 million [1 million–1.7 million] people were newly infected with HIV, compared to 3.2 million [2.5 million–4.3 million] people in 1995.</a:t>
            </a:r>
          </a:p>
          <a:p>
            <a:pPr marL="800100" lvl="1" indent="-342900">
              <a:buFont typeface="Wingdings" panose="05000000000000000000" pitchFamily="2" charset="2"/>
              <a:buChar char="Ø"/>
            </a:pPr>
            <a:r>
              <a:rPr lang="en-US" sz="2400" dirty="0" smtClean="0">
                <a:solidFill>
                  <a:srgbClr val="4A4A4A"/>
                </a:solidFill>
                <a:latin typeface="Lato"/>
                <a:ea typeface="Lato"/>
              </a:rPr>
              <a:t>Women and girls accounted for 46% of all new infections in 2022.</a:t>
            </a:r>
          </a:p>
          <a:p>
            <a:pPr marL="742950" lvl="1" indent="-285750">
              <a:buFont typeface="Arial" panose="020B0604020202020204" pitchFamily="34" charset="0"/>
              <a:buChar char="•"/>
            </a:pPr>
            <a:endParaRPr lang="en-US" sz="2400" dirty="0" smtClean="0">
              <a:solidFill>
                <a:srgbClr val="4A4A4A"/>
              </a:solidFill>
              <a:latin typeface="Lato"/>
              <a:ea typeface="Lato"/>
            </a:endParaRPr>
          </a:p>
          <a:p>
            <a:pPr marL="342900" indent="-342900">
              <a:buFont typeface="Wingdings" panose="05000000000000000000" pitchFamily="2" charset="2"/>
              <a:buChar char="ü"/>
            </a:pPr>
            <a:r>
              <a:rPr lang="en-US" sz="2400" dirty="0" smtClean="0">
                <a:solidFill>
                  <a:srgbClr val="4A4A4A"/>
                </a:solidFill>
                <a:latin typeface="Lato"/>
                <a:ea typeface="Lato"/>
              </a:rPr>
              <a:t>Since 2010, new HIV infections have declined by 38%, from 2.1 million [1.6 million–2.8 million] to 1.3 million [1 million–1.7 million] in 2022.</a:t>
            </a:r>
          </a:p>
          <a:p>
            <a:endParaRPr lang="en-US" sz="2400" dirty="0" smtClean="0">
              <a:solidFill>
                <a:srgbClr val="4A4A4A"/>
              </a:solidFill>
              <a:latin typeface="Lato"/>
              <a:ea typeface="Lato"/>
            </a:endParaRPr>
          </a:p>
          <a:p>
            <a:pPr marL="342900" indent="-342900">
              <a:buFont typeface="Wingdings" panose="05000000000000000000" pitchFamily="2" charset="2"/>
              <a:buChar char="ü"/>
            </a:pPr>
            <a:r>
              <a:rPr lang="en-US" sz="2400" dirty="0" smtClean="0">
                <a:solidFill>
                  <a:srgbClr val="4A4A4A"/>
                </a:solidFill>
                <a:latin typeface="Lato"/>
                <a:ea typeface="Lato"/>
              </a:rPr>
              <a:t>Since 2010, new HIV infections among children have declined by 58%, from 310 000 [210 000–490 000] in 2010 to 130 000 [90 000–210 000] in 2022.</a:t>
            </a:r>
            <a:endParaRPr lang="en-US" sz="2400" b="0" i="0" dirty="0">
              <a:solidFill>
                <a:srgbClr val="4A4A4A"/>
              </a:solidFill>
              <a:effectLst/>
              <a:latin typeface="Lato"/>
              <a:ea typeface="Lato"/>
            </a:endParaRPr>
          </a:p>
        </p:txBody>
      </p:sp>
      <p:sp>
        <p:nvSpPr>
          <p:cNvPr id="6" name="AutoShape 2" descr="Despite progress, adolescent girls continue to bear the brunt of the HIV  epidemic with 98,000 new infections in 202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4" descr="Despite progress, adolescent girls continue to bear the brunt of the HIV  epidemic with 98,000 new infections in 2022"/>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p:cNvPicPr>
            <a:picLocks noChangeAspect="1"/>
          </p:cNvPicPr>
          <p:nvPr/>
        </p:nvPicPr>
        <p:blipFill>
          <a:blip r:embed="rId3"/>
          <a:stretch>
            <a:fillRect/>
          </a:stretch>
        </p:blipFill>
        <p:spPr>
          <a:xfrm>
            <a:off x="8746041" y="4193631"/>
            <a:ext cx="5884360" cy="392035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3078" name="Picture 6" descr="HIV and Infections | Opportunistic Infection | AIDS and Infections |  MedlinePl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6041" y="97278"/>
            <a:ext cx="5896304" cy="3930869"/>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28001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95250"/>
            <a:ext cx="14630400" cy="8229600"/>
          </a:xfrm>
          <a:prstGeom prst="rect">
            <a:avLst/>
          </a:prstGeom>
          <a:solidFill>
            <a:schemeClr val="bg1"/>
          </a:solidFill>
          <a:ln/>
        </p:spPr>
      </p:sp>
      <p:sp>
        <p:nvSpPr>
          <p:cNvPr id="5" name="Text 2"/>
          <p:cNvSpPr/>
          <p:nvPr/>
        </p:nvSpPr>
        <p:spPr>
          <a:xfrm>
            <a:off x="386080" y="182881"/>
            <a:ext cx="8456837" cy="1097280"/>
          </a:xfrm>
          <a:prstGeom prst="rect">
            <a:avLst/>
          </a:prstGeom>
          <a:noFill/>
          <a:ln/>
        </p:spPr>
        <p:txBody>
          <a:bodyPr wrap="square" rtlCol="0" anchor="t"/>
          <a:lstStyle/>
          <a:p>
            <a:pPr algn="ctr">
              <a:lnSpc>
                <a:spcPts val="8384"/>
              </a:lnSpc>
            </a:pPr>
            <a:r>
              <a:rPr lang="en-US" sz="4000" b="1" dirty="0" smtClean="0">
                <a:solidFill>
                  <a:srgbClr val="4A4A4A"/>
                </a:solidFill>
                <a:effectLst>
                  <a:outerShdw blurRad="38100" dist="38100" dir="2700000" algn="tl">
                    <a:srgbClr val="000000">
                      <a:alpha val="43137"/>
                    </a:srgbClr>
                  </a:outerShdw>
                </a:effectLst>
                <a:latin typeface="Lato"/>
                <a:ea typeface="Lato"/>
              </a:rPr>
              <a:t>AIDS - Related Deaths</a:t>
            </a:r>
            <a:endParaRPr lang="en-US" sz="4000" b="1" dirty="0">
              <a:solidFill>
                <a:srgbClr val="4A4A4A"/>
              </a:solidFill>
              <a:effectLst>
                <a:outerShdw blurRad="38100" dist="38100" dir="2700000" algn="tl">
                  <a:srgbClr val="000000">
                    <a:alpha val="43137"/>
                  </a:srgbClr>
                </a:outerShdw>
              </a:effectLst>
              <a:latin typeface="Lato"/>
              <a:ea typeface="Lato"/>
            </a:endParaRPr>
          </a:p>
          <a:p>
            <a:pPr algn="ctr">
              <a:lnSpc>
                <a:spcPts val="8384"/>
              </a:lnSpc>
            </a:pPr>
            <a:endParaRPr lang="en-US" sz="4000" b="1" dirty="0">
              <a:solidFill>
                <a:srgbClr val="4A4A4A"/>
              </a:solidFill>
              <a:latin typeface="Roboto"/>
            </a:endParaRPr>
          </a:p>
          <a:p>
            <a:pPr algn="ctr">
              <a:lnSpc>
                <a:spcPts val="8384"/>
              </a:lnSpc>
            </a:pPr>
            <a:endParaRPr lang="en-US" sz="4000" b="1" dirty="0">
              <a:solidFill>
                <a:srgbClr val="4A4A4A"/>
              </a:solidFill>
              <a:effectLst>
                <a:outerShdw blurRad="38100" dist="38100" dir="2700000" algn="tl">
                  <a:srgbClr val="000000">
                    <a:alpha val="43137"/>
                  </a:srgbClr>
                </a:outerShdw>
              </a:effectLst>
              <a:latin typeface="Roboto"/>
            </a:endParaRPr>
          </a:p>
          <a:p>
            <a:pPr marL="0" indent="0" algn="ctr">
              <a:lnSpc>
                <a:spcPts val="8384"/>
              </a:lnSpc>
              <a:buNone/>
            </a:pPr>
            <a:endParaRPr lang="en-US" sz="4400" dirty="0">
              <a:effectLst>
                <a:outerShdw blurRad="38100" dist="38100" dir="2700000" algn="tl">
                  <a:srgbClr val="000000">
                    <a:alpha val="43137"/>
                  </a:srgbClr>
                </a:outerShdw>
              </a:effectLst>
            </a:endParaRPr>
          </a:p>
        </p:txBody>
      </p:sp>
      <p:sp>
        <p:nvSpPr>
          <p:cNvPr id="7" name="Text 4"/>
          <p:cNvSpPr/>
          <p:nvPr/>
        </p:nvSpPr>
        <p:spPr>
          <a:xfrm>
            <a:off x="864037" y="3816869"/>
            <a:ext cx="7415927" cy="1781045"/>
          </a:xfrm>
          <a:prstGeom prst="rect">
            <a:avLst/>
          </a:prstGeom>
          <a:noFill/>
          <a:ln/>
        </p:spPr>
        <p:txBody>
          <a:bodyPr wrap="square" rtlCol="0" anchor="t"/>
          <a:lstStyle/>
          <a:p>
            <a:pPr>
              <a:lnSpc>
                <a:spcPts val="3110"/>
              </a:lnSpc>
            </a:pPr>
            <a:endParaRPr lang="en-US" sz="2800" dirty="0"/>
          </a:p>
        </p:txBody>
      </p:sp>
      <p:sp>
        <p:nvSpPr>
          <p:cNvPr id="8" name="Rectangle 7"/>
          <p:cNvSpPr/>
          <p:nvPr/>
        </p:nvSpPr>
        <p:spPr>
          <a:xfrm>
            <a:off x="386080" y="2134999"/>
            <a:ext cx="8361680" cy="5262979"/>
          </a:xfrm>
          <a:prstGeom prst="rect">
            <a:avLst/>
          </a:prstGeom>
        </p:spPr>
        <p:txBody>
          <a:bodyPr wrap="square">
            <a:spAutoFit/>
          </a:bodyPr>
          <a:lstStyle/>
          <a:p>
            <a:pPr marL="457200" indent="-457200">
              <a:buFont typeface="Wingdings" panose="05000000000000000000" pitchFamily="2" charset="2"/>
              <a:buChar char="ü"/>
            </a:pPr>
            <a:r>
              <a:rPr lang="en-US" sz="2800" dirty="0" smtClean="0">
                <a:solidFill>
                  <a:srgbClr val="4A4A4A"/>
                </a:solidFill>
                <a:latin typeface="Lato"/>
                <a:ea typeface="Lato"/>
              </a:rPr>
              <a:t>AIDS-related </a:t>
            </a:r>
            <a:r>
              <a:rPr lang="en-US" sz="2800" dirty="0">
                <a:solidFill>
                  <a:srgbClr val="4A4A4A"/>
                </a:solidFill>
                <a:latin typeface="Lato"/>
                <a:ea typeface="Lato"/>
              </a:rPr>
              <a:t>deaths have been reduced by 69% since the peak in 2004 and by 51% since 2010</a:t>
            </a:r>
            <a:r>
              <a:rPr lang="en-US" sz="2800" dirty="0" smtClean="0">
                <a:solidFill>
                  <a:srgbClr val="4A4A4A"/>
                </a:solidFill>
                <a:latin typeface="Lato"/>
                <a:ea typeface="Lato"/>
              </a:rPr>
              <a:t>.</a:t>
            </a:r>
          </a:p>
          <a:p>
            <a:endParaRPr lang="en-US" sz="2800" dirty="0">
              <a:solidFill>
                <a:srgbClr val="4A4A4A"/>
              </a:solidFill>
              <a:latin typeface="Lato"/>
              <a:ea typeface="Lato"/>
            </a:endParaRPr>
          </a:p>
          <a:p>
            <a:pPr marL="457200" indent="-457200">
              <a:buFont typeface="Wingdings" panose="05000000000000000000" pitchFamily="2" charset="2"/>
              <a:buChar char="ü"/>
            </a:pPr>
            <a:r>
              <a:rPr lang="en-US" sz="2800" dirty="0">
                <a:solidFill>
                  <a:srgbClr val="4A4A4A"/>
                </a:solidFill>
                <a:latin typeface="Lato"/>
                <a:ea typeface="Lato"/>
              </a:rPr>
              <a:t>In 2022, around 630 000 [480 000–880 000] people died from AIDS-related illnesses worldwide, compared to 2.0 million [1.5 million–2.8 million] people in 2004 and 1.3 million [970 000–1.8 million] people in 2010</a:t>
            </a:r>
            <a:r>
              <a:rPr lang="en-US" sz="2800" dirty="0" smtClean="0">
                <a:solidFill>
                  <a:srgbClr val="4A4A4A"/>
                </a:solidFill>
                <a:latin typeface="Lato"/>
                <a:ea typeface="Lato"/>
              </a:rPr>
              <a:t>.</a:t>
            </a:r>
          </a:p>
          <a:p>
            <a:endParaRPr lang="en-US" sz="2800" dirty="0">
              <a:solidFill>
                <a:srgbClr val="4A4A4A"/>
              </a:solidFill>
              <a:latin typeface="Lato"/>
              <a:ea typeface="Lato"/>
            </a:endParaRPr>
          </a:p>
          <a:p>
            <a:pPr marL="457200" indent="-457200">
              <a:buFont typeface="Wingdings" panose="05000000000000000000" pitchFamily="2" charset="2"/>
              <a:buChar char="ü"/>
            </a:pPr>
            <a:r>
              <a:rPr lang="en-US" sz="2800" dirty="0">
                <a:solidFill>
                  <a:srgbClr val="4A4A4A"/>
                </a:solidFill>
                <a:latin typeface="Lato"/>
                <a:ea typeface="Lato"/>
              </a:rPr>
              <a:t>AIDS-related mortality has declined by 55% among women and girls and by 47% among men and boys since 2010</a:t>
            </a:r>
            <a:r>
              <a:rPr lang="en-US" sz="2800" dirty="0" smtClean="0">
                <a:solidFill>
                  <a:srgbClr val="4A4A4A"/>
                </a:solidFill>
                <a:latin typeface="Lato"/>
                <a:ea typeface="Lato"/>
              </a:rPr>
              <a:t>.</a:t>
            </a:r>
            <a:endParaRPr lang="en-US" sz="2800" dirty="0">
              <a:solidFill>
                <a:srgbClr val="4A4A4A"/>
              </a:solidFill>
              <a:latin typeface="Lato"/>
              <a:ea typeface="Lato"/>
            </a:endParaRPr>
          </a:p>
        </p:txBody>
      </p:sp>
      <p:pic>
        <p:nvPicPr>
          <p:cNvPr id="4098" name="Picture 2" descr="Nigeria's AIDS-related deaths decline to 51,000 -F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20874" y="-109856"/>
            <a:ext cx="5238750" cy="369570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4100" name="Picture 4" descr="Inflammation, Cancers and Other Life Threats for People Living with HIV"/>
          <p:cNvPicPr>
            <a:picLocks noChangeAspect="1" noChangeArrowheads="1"/>
          </p:cNvPicPr>
          <p:nvPr/>
        </p:nvPicPr>
        <p:blipFill rotWithShape="1">
          <a:blip r:embed="rId4">
            <a:extLst>
              <a:ext uri="{28A0092B-C50C-407E-A947-70E740481C1C}">
                <a14:useLocalDpi xmlns:a14="http://schemas.microsoft.com/office/drawing/2010/main" val="0"/>
              </a:ext>
            </a:extLst>
          </a:blip>
          <a:srcRect l="2572" t="2357" r="3332" b="3136"/>
          <a:stretch/>
        </p:blipFill>
        <p:spPr bwMode="auto">
          <a:xfrm>
            <a:off x="9320874" y="3544088"/>
            <a:ext cx="5274138" cy="459026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21187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chemeClr val="bg1"/>
          </a:solidFill>
          <a:ln/>
        </p:spPr>
      </p:sp>
      <p:sp>
        <p:nvSpPr>
          <p:cNvPr id="5" name="Text 2"/>
          <p:cNvSpPr/>
          <p:nvPr/>
        </p:nvSpPr>
        <p:spPr>
          <a:xfrm>
            <a:off x="386080" y="182881"/>
            <a:ext cx="8456837" cy="1097280"/>
          </a:xfrm>
          <a:prstGeom prst="rect">
            <a:avLst/>
          </a:prstGeom>
          <a:noFill/>
          <a:ln/>
        </p:spPr>
        <p:txBody>
          <a:bodyPr wrap="square" rtlCol="0" anchor="t"/>
          <a:lstStyle/>
          <a:p>
            <a:pPr algn="ctr">
              <a:lnSpc>
                <a:spcPts val="8384"/>
              </a:lnSpc>
            </a:pPr>
            <a:r>
              <a:rPr lang="en-US" sz="4000" b="1" dirty="0" smtClean="0">
                <a:solidFill>
                  <a:srgbClr val="4A4A4A"/>
                </a:solidFill>
                <a:effectLst>
                  <a:outerShdw blurRad="38100" dist="38100" dir="2700000" algn="tl">
                    <a:srgbClr val="000000">
                      <a:alpha val="43137"/>
                    </a:srgbClr>
                  </a:outerShdw>
                </a:effectLst>
                <a:latin typeface="Lato"/>
                <a:ea typeface="Lato"/>
              </a:rPr>
              <a:t>Key Populations</a:t>
            </a:r>
            <a:endParaRPr lang="en-US" sz="4000" b="1" dirty="0">
              <a:solidFill>
                <a:srgbClr val="4A4A4A"/>
              </a:solidFill>
              <a:effectLst>
                <a:outerShdw blurRad="38100" dist="38100" dir="2700000" algn="tl">
                  <a:srgbClr val="000000">
                    <a:alpha val="43137"/>
                  </a:srgbClr>
                </a:outerShdw>
              </a:effectLst>
              <a:latin typeface="Lato"/>
              <a:ea typeface="Lato"/>
            </a:endParaRPr>
          </a:p>
          <a:p>
            <a:pPr algn="ctr">
              <a:lnSpc>
                <a:spcPts val="8384"/>
              </a:lnSpc>
            </a:pPr>
            <a:endParaRPr lang="en-US" sz="4000" b="1" dirty="0">
              <a:solidFill>
                <a:srgbClr val="4A4A4A"/>
              </a:solidFill>
              <a:latin typeface="Lato"/>
              <a:ea typeface="Lato"/>
            </a:endParaRPr>
          </a:p>
          <a:p>
            <a:pPr algn="ctr">
              <a:lnSpc>
                <a:spcPts val="8384"/>
              </a:lnSpc>
            </a:pPr>
            <a:endParaRPr lang="en-US" sz="4000" b="1" dirty="0">
              <a:solidFill>
                <a:srgbClr val="4A4A4A"/>
              </a:solidFill>
              <a:effectLst>
                <a:outerShdw blurRad="38100" dist="38100" dir="2700000" algn="tl">
                  <a:srgbClr val="000000">
                    <a:alpha val="43137"/>
                  </a:srgbClr>
                </a:outerShdw>
              </a:effectLst>
              <a:latin typeface="Roboto"/>
            </a:endParaRPr>
          </a:p>
          <a:p>
            <a:pPr marL="0" indent="0" algn="ctr">
              <a:lnSpc>
                <a:spcPts val="8384"/>
              </a:lnSpc>
              <a:buNone/>
            </a:pPr>
            <a:endParaRPr lang="en-US" sz="4400" dirty="0">
              <a:effectLst>
                <a:outerShdw blurRad="38100" dist="38100" dir="2700000" algn="tl">
                  <a:srgbClr val="000000">
                    <a:alpha val="43137"/>
                  </a:srgbClr>
                </a:outerShdw>
              </a:effectLst>
            </a:endParaRPr>
          </a:p>
        </p:txBody>
      </p:sp>
      <p:sp>
        <p:nvSpPr>
          <p:cNvPr id="7" name="Text 4"/>
          <p:cNvSpPr/>
          <p:nvPr/>
        </p:nvSpPr>
        <p:spPr>
          <a:xfrm>
            <a:off x="864037" y="3816869"/>
            <a:ext cx="7415927" cy="1781045"/>
          </a:xfrm>
          <a:prstGeom prst="rect">
            <a:avLst/>
          </a:prstGeom>
          <a:noFill/>
          <a:ln/>
        </p:spPr>
        <p:txBody>
          <a:bodyPr wrap="square" rtlCol="0" anchor="t"/>
          <a:lstStyle/>
          <a:p>
            <a:pPr>
              <a:lnSpc>
                <a:spcPts val="3110"/>
              </a:lnSpc>
            </a:pPr>
            <a:endParaRPr lang="en-US" sz="2800" dirty="0"/>
          </a:p>
        </p:txBody>
      </p:sp>
      <p:sp>
        <p:nvSpPr>
          <p:cNvPr id="9" name="Rectangle 8"/>
          <p:cNvSpPr/>
          <p:nvPr/>
        </p:nvSpPr>
        <p:spPr>
          <a:xfrm>
            <a:off x="264159" y="1808481"/>
            <a:ext cx="8578757" cy="5262979"/>
          </a:xfrm>
          <a:prstGeom prst="rect">
            <a:avLst/>
          </a:prstGeom>
        </p:spPr>
        <p:txBody>
          <a:bodyPr wrap="square">
            <a:spAutoFit/>
          </a:bodyPr>
          <a:lstStyle/>
          <a:p>
            <a:endParaRPr lang="en-US" sz="2800" dirty="0">
              <a:solidFill>
                <a:srgbClr val="4A4A4A"/>
              </a:solidFill>
              <a:latin typeface="Roboto"/>
            </a:endParaRPr>
          </a:p>
          <a:p>
            <a:pPr marL="457200" indent="-457200">
              <a:buFont typeface="Wingdings" panose="05000000000000000000" pitchFamily="2" charset="2"/>
              <a:buChar char="ü"/>
            </a:pPr>
            <a:r>
              <a:rPr lang="en-US" sz="2800" dirty="0">
                <a:solidFill>
                  <a:srgbClr val="4A4A4A"/>
                </a:solidFill>
                <a:latin typeface="Lato"/>
                <a:ea typeface="Lato"/>
              </a:rPr>
              <a:t>Globally, median HIV prevalence among the adult population (ages 15-49) was 0.7%. However median prevalence was higher among key </a:t>
            </a:r>
            <a:r>
              <a:rPr lang="en-US" sz="2800" dirty="0" smtClean="0">
                <a:solidFill>
                  <a:srgbClr val="4A4A4A"/>
                </a:solidFill>
                <a:latin typeface="Lato"/>
                <a:ea typeface="Lato"/>
              </a:rPr>
              <a:t>populations</a:t>
            </a:r>
          </a:p>
          <a:p>
            <a:endParaRPr lang="en-US" sz="2800" dirty="0">
              <a:solidFill>
                <a:srgbClr val="4A4A4A"/>
              </a:solidFill>
              <a:latin typeface="Lato"/>
              <a:ea typeface="Lato"/>
            </a:endParaRPr>
          </a:p>
          <a:p>
            <a:pPr marL="914400" lvl="1" indent="-457200">
              <a:buFont typeface="Wingdings" panose="05000000000000000000" pitchFamily="2" charset="2"/>
              <a:buChar char="Ø"/>
            </a:pPr>
            <a:r>
              <a:rPr lang="en-US" sz="2800" dirty="0">
                <a:solidFill>
                  <a:srgbClr val="4A4A4A"/>
                </a:solidFill>
                <a:latin typeface="Lato"/>
                <a:ea typeface="Lato"/>
              </a:rPr>
              <a:t>2.5% among sex workers</a:t>
            </a:r>
          </a:p>
          <a:p>
            <a:pPr marL="914400" lvl="1" indent="-457200">
              <a:buFont typeface="Wingdings" panose="05000000000000000000" pitchFamily="2" charset="2"/>
              <a:buChar char="Ø"/>
            </a:pPr>
            <a:r>
              <a:rPr lang="en-US" sz="2800" dirty="0">
                <a:solidFill>
                  <a:srgbClr val="4A4A4A"/>
                </a:solidFill>
                <a:latin typeface="Lato"/>
                <a:ea typeface="Lato"/>
              </a:rPr>
              <a:t>7.7% among gay men and other men who have sex with men</a:t>
            </a:r>
          </a:p>
          <a:p>
            <a:pPr marL="914400" lvl="1" indent="-457200">
              <a:buFont typeface="Wingdings" panose="05000000000000000000" pitchFamily="2" charset="2"/>
              <a:buChar char="Ø"/>
            </a:pPr>
            <a:r>
              <a:rPr lang="en-US" sz="2800" dirty="0">
                <a:solidFill>
                  <a:srgbClr val="4A4A4A"/>
                </a:solidFill>
                <a:latin typeface="Lato"/>
                <a:ea typeface="Lato"/>
              </a:rPr>
              <a:t>5.0% among people who inject drugs</a:t>
            </a:r>
          </a:p>
          <a:p>
            <a:pPr marL="914400" lvl="1" indent="-457200">
              <a:buFont typeface="Wingdings" panose="05000000000000000000" pitchFamily="2" charset="2"/>
              <a:buChar char="Ø"/>
            </a:pPr>
            <a:r>
              <a:rPr lang="en-US" sz="2800" dirty="0">
                <a:solidFill>
                  <a:srgbClr val="4A4A4A"/>
                </a:solidFill>
                <a:latin typeface="Lato"/>
                <a:ea typeface="Lato"/>
              </a:rPr>
              <a:t>10.3% among transgender persons</a:t>
            </a:r>
          </a:p>
          <a:p>
            <a:pPr marL="914400" lvl="1" indent="-457200">
              <a:buFont typeface="Wingdings" panose="05000000000000000000" pitchFamily="2" charset="2"/>
              <a:buChar char="Ø"/>
            </a:pPr>
            <a:r>
              <a:rPr lang="en-US" sz="2800" dirty="0">
                <a:solidFill>
                  <a:srgbClr val="4A4A4A"/>
                </a:solidFill>
                <a:latin typeface="Lato"/>
                <a:ea typeface="Lato"/>
              </a:rPr>
              <a:t>1.4% among people in prisons.</a:t>
            </a:r>
            <a:endParaRPr lang="en-US" sz="2800" b="0" i="0" dirty="0">
              <a:solidFill>
                <a:srgbClr val="4A4A4A"/>
              </a:solidFill>
              <a:effectLst/>
              <a:latin typeface="Lato"/>
              <a:ea typeface="Lato"/>
            </a:endParaRPr>
          </a:p>
        </p:txBody>
      </p:sp>
      <p:pic>
        <p:nvPicPr>
          <p:cNvPr id="10" name="Picture 14" descr="Common Cutaneous Complications in HIV-Positive Pati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0633" y="3045142"/>
            <a:ext cx="4972050" cy="338137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90668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chemeClr val="bg1"/>
          </a:solidFill>
          <a:ln/>
        </p:spPr>
        <p:txBody>
          <a:bodyPr/>
          <a:lstStyle/>
          <a:p>
            <a:endParaRPr lang="en-US" dirty="0"/>
          </a:p>
        </p:txBody>
      </p:sp>
      <p:sp>
        <p:nvSpPr>
          <p:cNvPr id="5" name="Text 2"/>
          <p:cNvSpPr/>
          <p:nvPr/>
        </p:nvSpPr>
        <p:spPr>
          <a:xfrm>
            <a:off x="386080" y="182881"/>
            <a:ext cx="8456837" cy="1097280"/>
          </a:xfrm>
          <a:prstGeom prst="rect">
            <a:avLst/>
          </a:prstGeom>
          <a:noFill/>
          <a:ln/>
        </p:spPr>
        <p:txBody>
          <a:bodyPr wrap="square" rtlCol="0" anchor="t"/>
          <a:lstStyle/>
          <a:p>
            <a:pPr algn="ctr">
              <a:lnSpc>
                <a:spcPts val="8384"/>
              </a:lnSpc>
            </a:pPr>
            <a:r>
              <a:rPr lang="en-US" sz="4000" b="1" dirty="0" smtClean="0">
                <a:solidFill>
                  <a:srgbClr val="4A4A4A"/>
                </a:solidFill>
                <a:effectLst>
                  <a:outerShdw blurRad="38100" dist="38100" dir="2700000" algn="tl">
                    <a:srgbClr val="000000">
                      <a:alpha val="43137"/>
                    </a:srgbClr>
                  </a:outerShdw>
                </a:effectLst>
                <a:latin typeface="Lato"/>
                <a:ea typeface="Lato"/>
              </a:rPr>
              <a:t>Women and Girls</a:t>
            </a:r>
            <a:endParaRPr lang="en-US" sz="4000" b="1" dirty="0">
              <a:solidFill>
                <a:srgbClr val="4A4A4A"/>
              </a:solidFill>
              <a:effectLst>
                <a:outerShdw blurRad="38100" dist="38100" dir="2700000" algn="tl">
                  <a:srgbClr val="000000">
                    <a:alpha val="43137"/>
                  </a:srgbClr>
                </a:outerShdw>
              </a:effectLst>
              <a:latin typeface="Lato"/>
              <a:ea typeface="Lato"/>
            </a:endParaRPr>
          </a:p>
          <a:p>
            <a:pPr algn="ctr">
              <a:lnSpc>
                <a:spcPts val="8384"/>
              </a:lnSpc>
            </a:pPr>
            <a:endParaRPr lang="en-US" sz="4000" b="1" dirty="0">
              <a:solidFill>
                <a:srgbClr val="4A4A4A"/>
              </a:solidFill>
              <a:latin typeface="Roboto"/>
            </a:endParaRPr>
          </a:p>
          <a:p>
            <a:pPr algn="ctr">
              <a:lnSpc>
                <a:spcPts val="8384"/>
              </a:lnSpc>
            </a:pPr>
            <a:endParaRPr lang="en-US" sz="4000" b="1" dirty="0">
              <a:solidFill>
                <a:srgbClr val="4A4A4A"/>
              </a:solidFill>
              <a:effectLst>
                <a:outerShdw blurRad="38100" dist="38100" dir="2700000" algn="tl">
                  <a:srgbClr val="000000">
                    <a:alpha val="43137"/>
                  </a:srgbClr>
                </a:outerShdw>
              </a:effectLst>
              <a:latin typeface="Roboto"/>
            </a:endParaRPr>
          </a:p>
          <a:p>
            <a:pPr marL="0" indent="0" algn="ctr">
              <a:lnSpc>
                <a:spcPts val="8384"/>
              </a:lnSpc>
              <a:buNone/>
            </a:pPr>
            <a:endParaRPr lang="en-US" sz="4400" dirty="0">
              <a:effectLst>
                <a:outerShdw blurRad="38100" dist="38100" dir="2700000" algn="tl">
                  <a:srgbClr val="000000">
                    <a:alpha val="43137"/>
                  </a:srgbClr>
                </a:outerShdw>
              </a:effectLst>
            </a:endParaRPr>
          </a:p>
        </p:txBody>
      </p:sp>
      <p:sp>
        <p:nvSpPr>
          <p:cNvPr id="7" name="Text 4"/>
          <p:cNvSpPr/>
          <p:nvPr/>
        </p:nvSpPr>
        <p:spPr>
          <a:xfrm>
            <a:off x="864037" y="3816869"/>
            <a:ext cx="7415927" cy="1781045"/>
          </a:xfrm>
          <a:prstGeom prst="rect">
            <a:avLst/>
          </a:prstGeom>
          <a:noFill/>
          <a:ln/>
        </p:spPr>
        <p:txBody>
          <a:bodyPr wrap="square" rtlCol="0" anchor="t"/>
          <a:lstStyle/>
          <a:p>
            <a:pPr>
              <a:lnSpc>
                <a:spcPts val="3110"/>
              </a:lnSpc>
            </a:pPr>
            <a:endParaRPr lang="en-US" sz="2800" dirty="0"/>
          </a:p>
        </p:txBody>
      </p:sp>
      <p:sp>
        <p:nvSpPr>
          <p:cNvPr id="8" name="Rectangle 7"/>
          <p:cNvSpPr/>
          <p:nvPr/>
        </p:nvSpPr>
        <p:spPr>
          <a:xfrm>
            <a:off x="152401" y="1869440"/>
            <a:ext cx="8517796" cy="5262979"/>
          </a:xfrm>
          <a:prstGeom prst="rect">
            <a:avLst/>
          </a:prstGeom>
        </p:spPr>
        <p:txBody>
          <a:bodyPr wrap="square">
            <a:spAutoFit/>
          </a:bodyPr>
          <a:lstStyle/>
          <a:p>
            <a:pPr marL="457200" indent="-457200">
              <a:buFont typeface="Wingdings" panose="05000000000000000000" pitchFamily="2" charset="2"/>
              <a:buChar char="ü"/>
            </a:pPr>
            <a:r>
              <a:rPr lang="en-US" sz="2800" dirty="0" smtClean="0">
                <a:solidFill>
                  <a:srgbClr val="4A4A4A"/>
                </a:solidFill>
                <a:latin typeface="Lato"/>
                <a:ea typeface="Lato"/>
              </a:rPr>
              <a:t>Globally </a:t>
            </a:r>
            <a:r>
              <a:rPr lang="en-US" sz="2800" dirty="0">
                <a:solidFill>
                  <a:srgbClr val="4A4A4A"/>
                </a:solidFill>
                <a:latin typeface="Lato"/>
                <a:ea typeface="Lato"/>
              </a:rPr>
              <a:t>46% of all new HIV infections were among women and girls (all ages) in 2022</a:t>
            </a:r>
            <a:r>
              <a:rPr lang="en-US" sz="2800" dirty="0" smtClean="0">
                <a:solidFill>
                  <a:srgbClr val="4A4A4A"/>
                </a:solidFill>
                <a:latin typeface="Lato"/>
                <a:ea typeface="Lato"/>
              </a:rPr>
              <a:t>.</a:t>
            </a:r>
          </a:p>
          <a:p>
            <a:endParaRPr lang="en-US" sz="2800" dirty="0">
              <a:solidFill>
                <a:srgbClr val="4A4A4A"/>
              </a:solidFill>
              <a:latin typeface="Lato"/>
              <a:ea typeface="Lato"/>
            </a:endParaRPr>
          </a:p>
          <a:p>
            <a:pPr marL="457200" indent="-457200">
              <a:buFont typeface="Wingdings" panose="05000000000000000000" pitchFamily="2" charset="2"/>
              <a:buChar char="ü"/>
            </a:pPr>
            <a:r>
              <a:rPr lang="en-US" sz="2800" dirty="0">
                <a:solidFill>
                  <a:srgbClr val="4A4A4A"/>
                </a:solidFill>
                <a:latin typeface="Lato"/>
                <a:ea typeface="Lato"/>
              </a:rPr>
              <a:t>In sub-Saharan Africa, women and girls (all ages) accounted for 63% of all new </a:t>
            </a:r>
            <a:r>
              <a:rPr lang="en-US" sz="2800" dirty="0" smtClean="0">
                <a:solidFill>
                  <a:srgbClr val="4A4A4A"/>
                </a:solidFill>
                <a:latin typeface="Lato"/>
                <a:ea typeface="Lato"/>
              </a:rPr>
              <a:t>HIV </a:t>
            </a:r>
            <a:r>
              <a:rPr lang="en-US" sz="2800" dirty="0">
                <a:solidFill>
                  <a:srgbClr val="4A4A4A"/>
                </a:solidFill>
                <a:latin typeface="Lato"/>
                <a:ea typeface="Lato"/>
              </a:rPr>
              <a:t>infections. In all other geographical regions, over 70% of new HIV infections in 2022 occurred among men and boys</a:t>
            </a:r>
            <a:r>
              <a:rPr lang="en-US" sz="2800" dirty="0" smtClean="0">
                <a:solidFill>
                  <a:srgbClr val="4A4A4A"/>
                </a:solidFill>
                <a:latin typeface="Lato"/>
                <a:ea typeface="Lato"/>
              </a:rPr>
              <a:t>.</a:t>
            </a:r>
          </a:p>
          <a:p>
            <a:endParaRPr lang="en-US" sz="2800" dirty="0">
              <a:solidFill>
                <a:srgbClr val="4A4A4A"/>
              </a:solidFill>
              <a:latin typeface="Lato"/>
              <a:ea typeface="Lato"/>
            </a:endParaRPr>
          </a:p>
          <a:p>
            <a:pPr marL="457200" indent="-457200">
              <a:buFont typeface="Wingdings" panose="05000000000000000000" pitchFamily="2" charset="2"/>
              <a:buChar char="ü"/>
            </a:pPr>
            <a:r>
              <a:rPr lang="en-US" sz="2800" dirty="0">
                <a:solidFill>
                  <a:srgbClr val="4A4A4A"/>
                </a:solidFill>
                <a:latin typeface="Lato"/>
                <a:ea typeface="Lato"/>
              </a:rPr>
              <a:t>Every week, 4000 adolescent girls and young women aged 15–24 years became infected with HIV globally in 2022. 3100 of these </a:t>
            </a:r>
            <a:r>
              <a:rPr lang="en-US" sz="2800" dirty="0" smtClean="0">
                <a:solidFill>
                  <a:srgbClr val="4A4A4A"/>
                </a:solidFill>
                <a:latin typeface="Lato"/>
                <a:ea typeface="Lato"/>
              </a:rPr>
              <a:t>infections </a:t>
            </a:r>
            <a:r>
              <a:rPr lang="en-US" sz="2800" dirty="0">
                <a:solidFill>
                  <a:srgbClr val="4A4A4A"/>
                </a:solidFill>
                <a:latin typeface="Lato"/>
                <a:ea typeface="Lato"/>
              </a:rPr>
              <a:t>occurred in sub-Saharan Africa.</a:t>
            </a:r>
            <a:endParaRPr lang="en-US" sz="2800" i="0" dirty="0">
              <a:solidFill>
                <a:srgbClr val="4A4A4A"/>
              </a:solidFill>
              <a:effectLst/>
              <a:latin typeface="Lato"/>
              <a:ea typeface="Lato"/>
            </a:endParaRPr>
          </a:p>
        </p:txBody>
      </p:sp>
      <p:pic>
        <p:nvPicPr>
          <p:cNvPr id="7170" name="Picture 2" descr="Women and girls and HIV | UNAIDS"/>
          <p:cNvPicPr>
            <a:picLocks noChangeAspect="1" noChangeArrowheads="1"/>
          </p:cNvPicPr>
          <p:nvPr/>
        </p:nvPicPr>
        <p:blipFill rotWithShape="1">
          <a:blip r:embed="rId3">
            <a:extLst>
              <a:ext uri="{28A0092B-C50C-407E-A947-70E740481C1C}">
                <a14:useLocalDpi xmlns:a14="http://schemas.microsoft.com/office/drawing/2010/main" val="0"/>
              </a:ext>
            </a:extLst>
          </a:blip>
          <a:srcRect l="9445" t="15804" r="10934" b="2572"/>
          <a:stretch/>
        </p:blipFill>
        <p:spPr bwMode="auto">
          <a:xfrm>
            <a:off x="8950960" y="20320"/>
            <a:ext cx="5659119" cy="820294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6008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chemeClr val="bg1"/>
          </a:solidFill>
          <a:ln/>
        </p:spPr>
        <p:txBody>
          <a:bodyPr/>
          <a:lstStyle/>
          <a:p>
            <a:endParaRPr lang="en-US" dirty="0"/>
          </a:p>
        </p:txBody>
      </p:sp>
      <p:sp>
        <p:nvSpPr>
          <p:cNvPr id="5" name="Text 2"/>
          <p:cNvSpPr/>
          <p:nvPr/>
        </p:nvSpPr>
        <p:spPr>
          <a:xfrm>
            <a:off x="386080" y="182881"/>
            <a:ext cx="8456837" cy="1097280"/>
          </a:xfrm>
          <a:prstGeom prst="rect">
            <a:avLst/>
          </a:prstGeom>
          <a:noFill/>
          <a:ln/>
        </p:spPr>
        <p:txBody>
          <a:bodyPr wrap="square" rtlCol="0" anchor="t"/>
          <a:lstStyle/>
          <a:p>
            <a:pPr algn="ctr">
              <a:lnSpc>
                <a:spcPts val="8384"/>
              </a:lnSpc>
            </a:pPr>
            <a:r>
              <a:rPr lang="en-US" sz="4400" b="1" dirty="0" smtClean="0">
                <a:solidFill>
                  <a:srgbClr val="4A4A4A"/>
                </a:solidFill>
                <a:effectLst>
                  <a:outerShdw blurRad="38100" dist="38100" dir="2700000" algn="tl">
                    <a:srgbClr val="000000">
                      <a:alpha val="43137"/>
                    </a:srgbClr>
                  </a:outerShdw>
                </a:effectLst>
                <a:latin typeface="Lato"/>
                <a:ea typeface="Lato"/>
              </a:rPr>
              <a:t>Investments</a:t>
            </a:r>
            <a:endParaRPr lang="en-US" sz="4800" dirty="0">
              <a:effectLst>
                <a:outerShdw blurRad="38100" dist="38100" dir="2700000" algn="tl">
                  <a:srgbClr val="000000">
                    <a:alpha val="43137"/>
                  </a:srgbClr>
                </a:outerShdw>
              </a:effectLst>
              <a:latin typeface="Lato"/>
              <a:ea typeface="Lato"/>
            </a:endParaRPr>
          </a:p>
        </p:txBody>
      </p:sp>
      <p:sp>
        <p:nvSpPr>
          <p:cNvPr id="7" name="Text 4"/>
          <p:cNvSpPr/>
          <p:nvPr/>
        </p:nvSpPr>
        <p:spPr>
          <a:xfrm>
            <a:off x="864037" y="3816869"/>
            <a:ext cx="7415927" cy="1781045"/>
          </a:xfrm>
          <a:prstGeom prst="rect">
            <a:avLst/>
          </a:prstGeom>
          <a:noFill/>
          <a:ln/>
        </p:spPr>
        <p:txBody>
          <a:bodyPr wrap="square" rtlCol="0" anchor="t"/>
          <a:lstStyle/>
          <a:p>
            <a:pPr>
              <a:lnSpc>
                <a:spcPts val="3110"/>
              </a:lnSpc>
            </a:pPr>
            <a:endParaRPr lang="en-US" sz="2800" dirty="0"/>
          </a:p>
        </p:txBody>
      </p:sp>
      <p:sp>
        <p:nvSpPr>
          <p:cNvPr id="9" name="Rectangle 8"/>
          <p:cNvSpPr/>
          <p:nvPr/>
        </p:nvSpPr>
        <p:spPr>
          <a:xfrm>
            <a:off x="396240" y="1745179"/>
            <a:ext cx="8503920" cy="5693866"/>
          </a:xfrm>
          <a:prstGeom prst="rect">
            <a:avLst/>
          </a:prstGeom>
        </p:spPr>
        <p:txBody>
          <a:bodyPr wrap="square">
            <a:spAutoFit/>
          </a:bodyPr>
          <a:lstStyle/>
          <a:p>
            <a:endParaRPr lang="en-US" sz="2800" dirty="0">
              <a:solidFill>
                <a:srgbClr val="4A4A4A"/>
              </a:solidFill>
              <a:latin typeface="Roboto"/>
            </a:endParaRPr>
          </a:p>
          <a:p>
            <a:pPr marL="457200" indent="-457200">
              <a:buFont typeface="Wingdings" panose="05000000000000000000" pitchFamily="2" charset="2"/>
              <a:buChar char="ü"/>
            </a:pPr>
            <a:r>
              <a:rPr lang="en-US" sz="2800" dirty="0">
                <a:solidFill>
                  <a:srgbClr val="4A4A4A"/>
                </a:solidFill>
                <a:latin typeface="Lato"/>
                <a:ea typeface="Lato"/>
              </a:rPr>
              <a:t>At the end of 2022, US$ 20.8 billion (in constant 2019 United States dollars) was available for the AIDS response in low- and middle-income countries—around 60% was from domestic sources</a:t>
            </a:r>
            <a:r>
              <a:rPr lang="en-US" sz="2800" dirty="0" smtClean="0">
                <a:solidFill>
                  <a:srgbClr val="4A4A4A"/>
                </a:solidFill>
                <a:latin typeface="Lato"/>
                <a:ea typeface="Lato"/>
              </a:rPr>
              <a:t>.</a:t>
            </a:r>
          </a:p>
          <a:p>
            <a:endParaRPr lang="en-US" sz="2800" dirty="0">
              <a:solidFill>
                <a:srgbClr val="4A4A4A"/>
              </a:solidFill>
              <a:latin typeface="Lato"/>
              <a:ea typeface="Lato"/>
            </a:endParaRPr>
          </a:p>
          <a:p>
            <a:pPr marL="457200" indent="-457200">
              <a:buFont typeface="Wingdings" panose="05000000000000000000" pitchFamily="2" charset="2"/>
              <a:buChar char="ü"/>
            </a:pPr>
            <a:r>
              <a:rPr lang="en-US" sz="2800" dirty="0">
                <a:solidFill>
                  <a:srgbClr val="4A4A4A"/>
                </a:solidFill>
                <a:latin typeface="Lato"/>
                <a:ea typeface="Lato"/>
              </a:rPr>
              <a:t>UNAIDS estimates that US$ 29 billion (in constant 2019 United States dollars) will be required for the AIDS response in low- and middle-income countries, including countries formerly considered to be upper-income countries, in 2025 to get on track to end AIDS as a public health threat.</a:t>
            </a:r>
            <a:endParaRPr lang="en-US" sz="2800" b="0" i="0" dirty="0">
              <a:solidFill>
                <a:srgbClr val="4A4A4A"/>
              </a:solidFill>
              <a:effectLst/>
              <a:latin typeface="Lato"/>
              <a:ea typeface="Lato"/>
            </a:endParaRPr>
          </a:p>
        </p:txBody>
      </p:sp>
      <p:pic>
        <p:nvPicPr>
          <p:cNvPr id="10" name="Picture 9"/>
          <p:cNvPicPr>
            <a:picLocks noChangeAspect="1"/>
          </p:cNvPicPr>
          <p:nvPr/>
        </p:nvPicPr>
        <p:blipFill>
          <a:blip r:embed="rId3"/>
          <a:stretch>
            <a:fillRect/>
          </a:stretch>
        </p:blipFill>
        <p:spPr>
          <a:xfrm>
            <a:off x="9804401" y="-101600"/>
            <a:ext cx="4826000" cy="4826000"/>
          </a:xfrm>
          <a:prstGeom prst="rect">
            <a:avLst/>
          </a:prstGeom>
        </p:spPr>
      </p:pic>
      <p:pic>
        <p:nvPicPr>
          <p:cNvPr id="11" name="Picture 12" descr="ocular MPox in HIV-infected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18773" y="4649154"/>
            <a:ext cx="4811628" cy="3604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3614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chemeClr val="bg1"/>
          </a:solidFill>
          <a:ln/>
        </p:spPr>
        <p:txBody>
          <a:bodyPr/>
          <a:lstStyle/>
          <a:p>
            <a:endParaRPr lang="en-US" dirty="0"/>
          </a:p>
        </p:txBody>
      </p:sp>
      <p:sp>
        <p:nvSpPr>
          <p:cNvPr id="5" name="Text 2"/>
          <p:cNvSpPr/>
          <p:nvPr/>
        </p:nvSpPr>
        <p:spPr>
          <a:xfrm>
            <a:off x="386080" y="182881"/>
            <a:ext cx="8456837" cy="1097280"/>
          </a:xfrm>
          <a:prstGeom prst="rect">
            <a:avLst/>
          </a:prstGeom>
          <a:noFill/>
          <a:ln/>
        </p:spPr>
        <p:txBody>
          <a:bodyPr wrap="square" rtlCol="0" anchor="t"/>
          <a:lstStyle/>
          <a:p>
            <a:pPr algn="ctr">
              <a:lnSpc>
                <a:spcPts val="8384"/>
              </a:lnSpc>
            </a:pPr>
            <a:r>
              <a:rPr lang="en-US" sz="4000" b="1" dirty="0" smtClean="0">
                <a:solidFill>
                  <a:srgbClr val="4A4A4A"/>
                </a:solidFill>
                <a:effectLst>
                  <a:outerShdw blurRad="38100" dist="38100" dir="2700000" algn="tl">
                    <a:srgbClr val="000000">
                      <a:alpha val="43137"/>
                    </a:srgbClr>
                  </a:outerShdw>
                </a:effectLst>
                <a:latin typeface="Lato"/>
                <a:ea typeface="Lato"/>
              </a:rPr>
              <a:t>WHO Response</a:t>
            </a:r>
            <a:endParaRPr lang="en-US" sz="4400" dirty="0">
              <a:effectLst>
                <a:outerShdw blurRad="38100" dist="38100" dir="2700000" algn="tl">
                  <a:srgbClr val="000000">
                    <a:alpha val="43137"/>
                  </a:srgbClr>
                </a:outerShdw>
              </a:effectLst>
              <a:latin typeface="Lato"/>
              <a:ea typeface="Lato"/>
            </a:endParaRPr>
          </a:p>
        </p:txBody>
      </p:sp>
      <p:sp>
        <p:nvSpPr>
          <p:cNvPr id="7" name="Text 4"/>
          <p:cNvSpPr/>
          <p:nvPr/>
        </p:nvSpPr>
        <p:spPr>
          <a:xfrm>
            <a:off x="864037" y="3816869"/>
            <a:ext cx="7415927" cy="1781045"/>
          </a:xfrm>
          <a:prstGeom prst="rect">
            <a:avLst/>
          </a:prstGeom>
          <a:noFill/>
          <a:ln/>
        </p:spPr>
        <p:txBody>
          <a:bodyPr wrap="square" rtlCol="0" anchor="t"/>
          <a:lstStyle/>
          <a:p>
            <a:pPr>
              <a:lnSpc>
                <a:spcPts val="3110"/>
              </a:lnSpc>
            </a:pPr>
            <a:endParaRPr lang="en-US" sz="2800" dirty="0"/>
          </a:p>
        </p:txBody>
      </p:sp>
      <p:sp>
        <p:nvSpPr>
          <p:cNvPr id="8" name="Rectangle 7"/>
          <p:cNvSpPr/>
          <p:nvPr/>
        </p:nvSpPr>
        <p:spPr>
          <a:xfrm>
            <a:off x="345440" y="1700243"/>
            <a:ext cx="8605520" cy="5909310"/>
          </a:xfrm>
          <a:prstGeom prst="rect">
            <a:avLst/>
          </a:prstGeom>
        </p:spPr>
        <p:txBody>
          <a:bodyPr wrap="square">
            <a:spAutoFit/>
          </a:bodyPr>
          <a:lstStyle/>
          <a:p>
            <a:endParaRPr lang="en-US" b="1" dirty="0">
              <a:solidFill>
                <a:srgbClr val="3C4245"/>
              </a:solidFill>
              <a:latin typeface="Noto Sans"/>
            </a:endParaRPr>
          </a:p>
          <a:p>
            <a:pPr marL="342900" indent="-342900">
              <a:buFont typeface="Wingdings" panose="05000000000000000000" pitchFamily="2" charset="2"/>
              <a:buChar char="ü"/>
            </a:pPr>
            <a:r>
              <a:rPr lang="en-US" sz="2400" dirty="0">
                <a:solidFill>
                  <a:srgbClr val="3C4245"/>
                </a:solidFill>
                <a:latin typeface="Lato"/>
                <a:ea typeface="Lato"/>
              </a:rPr>
              <a:t>Global health sector strategies on, respectively, HIV, viral hepatitis, and sexually transmitted infections for the period </a:t>
            </a:r>
            <a:r>
              <a:rPr lang="en-US" sz="2400" dirty="0" smtClean="0">
                <a:solidFill>
                  <a:srgbClr val="3C4245"/>
                </a:solidFill>
                <a:latin typeface="Lato"/>
                <a:ea typeface="Lato"/>
              </a:rPr>
              <a:t>2022–2030</a:t>
            </a:r>
            <a:r>
              <a:rPr lang="en-US" sz="2400" dirty="0">
                <a:solidFill>
                  <a:srgbClr val="3C4245"/>
                </a:solidFill>
                <a:latin typeface="Lato"/>
                <a:ea typeface="Lato"/>
              </a:rPr>
              <a:t> guide the health sector in implementing strategically focused responses to achieve the goals of ending AIDS, viral hepatitis B and C and sexually transmitted infections by 2030</a:t>
            </a:r>
            <a:r>
              <a:rPr lang="en-US" sz="2400" dirty="0" smtClean="0">
                <a:solidFill>
                  <a:srgbClr val="3C4245"/>
                </a:solidFill>
                <a:latin typeface="Lato"/>
                <a:ea typeface="Lato"/>
              </a:rPr>
              <a:t>.</a:t>
            </a:r>
          </a:p>
          <a:p>
            <a:endParaRPr lang="en-US" sz="2400" dirty="0">
              <a:solidFill>
                <a:srgbClr val="3C4245"/>
              </a:solidFill>
              <a:latin typeface="Lato"/>
              <a:ea typeface="Lato"/>
            </a:endParaRPr>
          </a:p>
          <a:p>
            <a:pPr marL="342900" indent="-342900">
              <a:buFont typeface="Wingdings" panose="05000000000000000000" pitchFamily="2" charset="2"/>
              <a:buChar char="ü"/>
            </a:pPr>
            <a:r>
              <a:rPr lang="en-US" sz="2400" dirty="0">
                <a:solidFill>
                  <a:srgbClr val="3C4245"/>
                </a:solidFill>
                <a:latin typeface="Lato"/>
                <a:ea typeface="Lato"/>
              </a:rPr>
              <a:t>The GHSS recommend shared and disease-specific country actions supported by actions by WHO and partners</a:t>
            </a:r>
            <a:r>
              <a:rPr lang="en-US" sz="2400" dirty="0" smtClean="0">
                <a:solidFill>
                  <a:srgbClr val="3C4245"/>
                </a:solidFill>
                <a:latin typeface="Lato"/>
                <a:ea typeface="Lato"/>
              </a:rPr>
              <a:t>.</a:t>
            </a:r>
          </a:p>
          <a:p>
            <a:r>
              <a:rPr lang="en-US" sz="2400" dirty="0" smtClean="0">
                <a:solidFill>
                  <a:srgbClr val="3C4245"/>
                </a:solidFill>
                <a:latin typeface="Lato"/>
                <a:ea typeface="Lato"/>
              </a:rPr>
              <a:t> </a:t>
            </a:r>
          </a:p>
          <a:p>
            <a:pPr marL="342900" indent="-342900">
              <a:buFont typeface="Wingdings" panose="05000000000000000000" pitchFamily="2" charset="2"/>
              <a:buChar char="ü"/>
            </a:pPr>
            <a:r>
              <a:rPr lang="en-US" sz="2400" dirty="0" smtClean="0">
                <a:solidFill>
                  <a:srgbClr val="3C4245"/>
                </a:solidFill>
                <a:latin typeface="Lato"/>
                <a:ea typeface="Lato"/>
              </a:rPr>
              <a:t>They </a:t>
            </a:r>
            <a:r>
              <a:rPr lang="en-US" sz="2400" dirty="0">
                <a:solidFill>
                  <a:srgbClr val="3C4245"/>
                </a:solidFill>
                <a:latin typeface="Lato"/>
                <a:ea typeface="Lato"/>
              </a:rPr>
              <a:t>consider the epidemiological, technological, and contextual shifts of previous years, foster learnings across the disease areas, and create opportunities to leverage innovations and new knowledge for effective responses to the diseases. </a:t>
            </a:r>
            <a:endParaRPr lang="en-US" sz="2400" b="0" i="0" dirty="0">
              <a:solidFill>
                <a:srgbClr val="3C4245"/>
              </a:solidFill>
              <a:effectLst/>
              <a:latin typeface="Lato"/>
              <a:ea typeface="Lato"/>
            </a:endParaRPr>
          </a:p>
        </p:txBody>
      </p:sp>
      <p:pic>
        <p:nvPicPr>
          <p:cNvPr id="10" name="Picture 4" descr="HIV - Glob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0911" y="1960063"/>
            <a:ext cx="5649490" cy="564949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54843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687157"/>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p>
      <p:pic>
        <p:nvPicPr>
          <p:cNvPr id="4" name="Image 0" descr="preencoded.png"/>
          <p:cNvPicPr>
            <a:picLocks noChangeAspect="1"/>
          </p:cNvPicPr>
          <p:nvPr/>
        </p:nvPicPr>
        <p:blipFill>
          <a:blip r:embed="rId3"/>
          <a:stretch>
            <a:fillRect/>
          </a:stretch>
        </p:blipFill>
        <p:spPr>
          <a:xfrm>
            <a:off x="0" y="0"/>
            <a:ext cx="14630400" cy="2160270"/>
          </a:xfrm>
          <a:prstGeom prst="rect">
            <a:avLst/>
          </a:prstGeom>
        </p:spPr>
      </p:pic>
      <p:sp>
        <p:nvSpPr>
          <p:cNvPr id="5" name="Text 2"/>
          <p:cNvSpPr/>
          <p:nvPr/>
        </p:nvSpPr>
        <p:spPr>
          <a:xfrm>
            <a:off x="2594967" y="2635448"/>
            <a:ext cx="8511648" cy="540068"/>
          </a:xfrm>
          <a:prstGeom prst="rect">
            <a:avLst/>
          </a:prstGeom>
          <a:noFill/>
          <a:ln/>
        </p:spPr>
        <p:txBody>
          <a:bodyPr wrap="none" rtlCol="0" anchor="t"/>
          <a:lstStyle/>
          <a:p>
            <a:pPr marL="0" indent="0">
              <a:lnSpc>
                <a:spcPts val="4253"/>
              </a:lnSpc>
              <a:buNone/>
            </a:pPr>
            <a:r>
              <a:rPr lang="en-US" sz="4400" b="1" dirty="0">
                <a:solidFill>
                  <a:srgbClr val="282824"/>
                </a:solidFill>
                <a:effectLst>
                  <a:outerShdw blurRad="38100" dist="38100" dir="2700000" algn="tl">
                    <a:srgbClr val="000000">
                      <a:alpha val="43137"/>
                    </a:srgbClr>
                  </a:outerShdw>
                </a:effectLst>
                <a:latin typeface="Lato" pitchFamily="34" charset="0"/>
                <a:ea typeface="Lato" pitchFamily="34" charset="-122"/>
                <a:cs typeface="Lato" pitchFamily="34" charset="-120"/>
              </a:rPr>
              <a:t>Diagnosis and Testing for HIV</a:t>
            </a:r>
            <a:endParaRPr lang="en-US" sz="4400" dirty="0">
              <a:effectLst>
                <a:outerShdw blurRad="38100" dist="38100" dir="2700000" algn="tl">
                  <a:srgbClr val="000000">
                    <a:alpha val="43137"/>
                  </a:srgbClr>
                </a:outerShdw>
              </a:effectLst>
            </a:endParaRPr>
          </a:p>
        </p:txBody>
      </p:sp>
      <p:sp>
        <p:nvSpPr>
          <p:cNvPr id="6" name="Shape 3"/>
          <p:cNvSpPr/>
          <p:nvPr/>
        </p:nvSpPr>
        <p:spPr>
          <a:xfrm>
            <a:off x="2836902" y="3434715"/>
            <a:ext cx="34528" cy="4777264"/>
          </a:xfrm>
          <a:prstGeom prst="rect">
            <a:avLst/>
          </a:prstGeom>
          <a:solidFill>
            <a:srgbClr val="CDCDCA"/>
          </a:solidFill>
          <a:ln/>
        </p:spPr>
      </p:sp>
      <p:sp>
        <p:nvSpPr>
          <p:cNvPr id="7" name="Shape 4"/>
          <p:cNvSpPr/>
          <p:nvPr/>
        </p:nvSpPr>
        <p:spPr>
          <a:xfrm>
            <a:off x="3048536" y="3806071"/>
            <a:ext cx="604837" cy="34528"/>
          </a:xfrm>
          <a:prstGeom prst="rect">
            <a:avLst/>
          </a:prstGeom>
          <a:solidFill>
            <a:srgbClr val="CDCDCA"/>
          </a:solidFill>
          <a:ln/>
        </p:spPr>
      </p:sp>
      <p:sp>
        <p:nvSpPr>
          <p:cNvPr id="8" name="Shape 5"/>
          <p:cNvSpPr/>
          <p:nvPr/>
        </p:nvSpPr>
        <p:spPr>
          <a:xfrm>
            <a:off x="2659797" y="3629025"/>
            <a:ext cx="388739" cy="388739"/>
          </a:xfrm>
          <a:prstGeom prst="roundRect">
            <a:avLst>
              <a:gd name="adj" fmla="val 26674"/>
            </a:avLst>
          </a:prstGeom>
          <a:solidFill>
            <a:schemeClr val="accent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p>
      <p:sp>
        <p:nvSpPr>
          <p:cNvPr id="9" name="Text 6"/>
          <p:cNvSpPr/>
          <p:nvPr/>
        </p:nvSpPr>
        <p:spPr>
          <a:xfrm>
            <a:off x="2778978" y="3693795"/>
            <a:ext cx="150376" cy="259199"/>
          </a:xfrm>
          <a:prstGeom prst="rect">
            <a:avLst/>
          </a:prstGeom>
          <a:noFill/>
          <a:ln/>
        </p:spPr>
        <p:txBody>
          <a:bodyPr wrap="none" rtlCol="0" anchor="t"/>
          <a:lstStyle/>
          <a:p>
            <a:pPr marL="0" indent="0" algn="ctr">
              <a:lnSpc>
                <a:spcPts val="2041"/>
              </a:lnSpc>
              <a:buNone/>
            </a:pPr>
            <a:r>
              <a:rPr lang="en-US" sz="2041" b="1" dirty="0">
                <a:solidFill>
                  <a:srgbClr val="282824"/>
                </a:solidFill>
                <a:latin typeface="Lato" pitchFamily="34" charset="0"/>
                <a:ea typeface="Lato" pitchFamily="34" charset="-122"/>
                <a:cs typeface="Lato" pitchFamily="34" charset="-120"/>
              </a:rPr>
              <a:t>1</a:t>
            </a:r>
            <a:endParaRPr lang="en-US" sz="2041" dirty="0"/>
          </a:p>
        </p:txBody>
      </p:sp>
      <p:sp>
        <p:nvSpPr>
          <p:cNvPr id="10" name="Text 7"/>
          <p:cNvSpPr/>
          <p:nvPr/>
        </p:nvSpPr>
        <p:spPr>
          <a:xfrm>
            <a:off x="3804642" y="3607475"/>
            <a:ext cx="2160270" cy="269915"/>
          </a:xfrm>
          <a:prstGeom prst="rect">
            <a:avLst/>
          </a:prstGeom>
          <a:noFill/>
          <a:ln/>
        </p:spPr>
        <p:txBody>
          <a:bodyPr wrap="none" rtlCol="0" anchor="t"/>
          <a:lstStyle/>
          <a:p>
            <a:pPr marL="0" indent="0" algn="l">
              <a:lnSpc>
                <a:spcPts val="2126"/>
              </a:lnSpc>
              <a:buNone/>
            </a:pPr>
            <a:r>
              <a:rPr lang="en-US" sz="2800" b="1" dirty="0">
                <a:solidFill>
                  <a:srgbClr val="282824"/>
                </a:solidFill>
                <a:latin typeface="Lato" pitchFamily="34" charset="0"/>
                <a:ea typeface="Lato" pitchFamily="34" charset="-122"/>
                <a:cs typeface="Lato" pitchFamily="34" charset="-120"/>
              </a:rPr>
              <a:t>Laboratory Testing</a:t>
            </a:r>
            <a:endParaRPr lang="en-US" sz="2800" dirty="0"/>
          </a:p>
        </p:txBody>
      </p:sp>
      <p:sp>
        <p:nvSpPr>
          <p:cNvPr id="11" name="Text 8"/>
          <p:cNvSpPr/>
          <p:nvPr/>
        </p:nvSpPr>
        <p:spPr>
          <a:xfrm>
            <a:off x="3804642" y="3980974"/>
            <a:ext cx="8230672" cy="604480"/>
          </a:xfrm>
          <a:prstGeom prst="rect">
            <a:avLst/>
          </a:prstGeom>
          <a:noFill/>
          <a:ln/>
        </p:spPr>
        <p:txBody>
          <a:bodyPr wrap="none" rtlCol="0" anchor="t"/>
          <a:lstStyle/>
          <a:p>
            <a:pPr marL="0" indent="0" algn="l">
              <a:lnSpc>
                <a:spcPts val="2177"/>
              </a:lnSpc>
              <a:buNone/>
            </a:pPr>
            <a:r>
              <a:rPr lang="en-US" sz="2400" dirty="0">
                <a:solidFill>
                  <a:srgbClr val="4A4A45"/>
                </a:solidFill>
                <a:latin typeface="Lato" pitchFamily="34" charset="0"/>
                <a:ea typeface="Lato" pitchFamily="34" charset="-122"/>
                <a:cs typeface="Lato" pitchFamily="34" charset="-120"/>
              </a:rPr>
              <a:t>HIV testing involves detecting the presence of </a:t>
            </a:r>
            <a:r>
              <a:rPr lang="en-US" sz="2400" dirty="0" smtClean="0">
                <a:solidFill>
                  <a:srgbClr val="4A4A45"/>
                </a:solidFill>
                <a:latin typeface="Lato" pitchFamily="34" charset="0"/>
                <a:ea typeface="Lato" pitchFamily="34" charset="-122"/>
                <a:cs typeface="Lato" pitchFamily="34" charset="-120"/>
              </a:rPr>
              <a:t>antibodies</a:t>
            </a:r>
          </a:p>
          <a:p>
            <a:pPr marL="0" indent="0" algn="l">
              <a:lnSpc>
                <a:spcPts val="2177"/>
              </a:lnSpc>
              <a:buNone/>
            </a:pPr>
            <a:r>
              <a:rPr lang="en-US" sz="2400" dirty="0" smtClean="0">
                <a:solidFill>
                  <a:srgbClr val="4A4A45"/>
                </a:solidFill>
                <a:latin typeface="Lato" pitchFamily="34" charset="0"/>
                <a:ea typeface="Lato" pitchFamily="34" charset="-122"/>
                <a:cs typeface="Lato" pitchFamily="34" charset="-120"/>
              </a:rPr>
              <a:t> </a:t>
            </a:r>
            <a:r>
              <a:rPr lang="en-US" sz="2400" dirty="0">
                <a:solidFill>
                  <a:srgbClr val="4A4A45"/>
                </a:solidFill>
                <a:latin typeface="Lato" pitchFamily="34" charset="0"/>
                <a:ea typeface="Lato" pitchFamily="34" charset="-122"/>
                <a:cs typeface="Lato" pitchFamily="34" charset="-120"/>
              </a:rPr>
              <a:t>or viral RNA in blood samples.</a:t>
            </a:r>
            <a:endParaRPr lang="en-US" sz="2400" dirty="0"/>
          </a:p>
        </p:txBody>
      </p:sp>
      <p:sp>
        <p:nvSpPr>
          <p:cNvPr id="12" name="Shape 9"/>
          <p:cNvSpPr/>
          <p:nvPr/>
        </p:nvSpPr>
        <p:spPr>
          <a:xfrm>
            <a:off x="3048536" y="4974431"/>
            <a:ext cx="604837" cy="34528"/>
          </a:xfrm>
          <a:prstGeom prst="rect">
            <a:avLst/>
          </a:prstGeom>
          <a:solidFill>
            <a:srgbClr val="CDCDCA"/>
          </a:solidFill>
          <a:ln/>
        </p:spPr>
      </p:sp>
      <p:sp>
        <p:nvSpPr>
          <p:cNvPr id="13" name="Shape 10"/>
          <p:cNvSpPr/>
          <p:nvPr/>
        </p:nvSpPr>
        <p:spPr>
          <a:xfrm>
            <a:off x="2659797" y="4797385"/>
            <a:ext cx="388739" cy="388739"/>
          </a:xfrm>
          <a:prstGeom prst="roundRect">
            <a:avLst>
              <a:gd name="adj" fmla="val 26674"/>
            </a:avLst>
          </a:prstGeom>
          <a:solidFill>
            <a:schemeClr val="accent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p>
      <p:sp>
        <p:nvSpPr>
          <p:cNvPr id="14" name="Text 11"/>
          <p:cNvSpPr/>
          <p:nvPr/>
        </p:nvSpPr>
        <p:spPr>
          <a:xfrm>
            <a:off x="2778978" y="4862155"/>
            <a:ext cx="150376" cy="259199"/>
          </a:xfrm>
          <a:prstGeom prst="rect">
            <a:avLst/>
          </a:prstGeom>
          <a:noFill/>
          <a:ln/>
        </p:spPr>
        <p:txBody>
          <a:bodyPr wrap="none" rtlCol="0" anchor="t"/>
          <a:lstStyle/>
          <a:p>
            <a:pPr marL="0" indent="0" algn="ctr">
              <a:lnSpc>
                <a:spcPts val="2041"/>
              </a:lnSpc>
              <a:buNone/>
            </a:pPr>
            <a:r>
              <a:rPr lang="en-US" sz="2041" b="1" dirty="0">
                <a:solidFill>
                  <a:srgbClr val="282824"/>
                </a:solidFill>
                <a:latin typeface="Lato" pitchFamily="34" charset="0"/>
                <a:ea typeface="Lato" pitchFamily="34" charset="-122"/>
                <a:cs typeface="Lato" pitchFamily="34" charset="-120"/>
              </a:rPr>
              <a:t>2</a:t>
            </a:r>
            <a:endParaRPr lang="en-US" sz="2041" dirty="0"/>
          </a:p>
        </p:txBody>
      </p:sp>
      <p:sp>
        <p:nvSpPr>
          <p:cNvPr id="15" name="Text 12"/>
          <p:cNvSpPr/>
          <p:nvPr/>
        </p:nvSpPr>
        <p:spPr>
          <a:xfrm>
            <a:off x="3804642" y="4775835"/>
            <a:ext cx="2160270" cy="269915"/>
          </a:xfrm>
          <a:prstGeom prst="rect">
            <a:avLst/>
          </a:prstGeom>
          <a:noFill/>
          <a:ln/>
        </p:spPr>
        <p:txBody>
          <a:bodyPr wrap="none" rtlCol="0" anchor="t"/>
          <a:lstStyle/>
          <a:p>
            <a:pPr marL="0" indent="0" algn="l">
              <a:lnSpc>
                <a:spcPts val="2126"/>
              </a:lnSpc>
              <a:buNone/>
            </a:pPr>
            <a:r>
              <a:rPr lang="en-US" sz="2800" b="1" dirty="0">
                <a:solidFill>
                  <a:srgbClr val="282824"/>
                </a:solidFill>
                <a:latin typeface="Lato" pitchFamily="34" charset="0"/>
                <a:ea typeface="Lato" pitchFamily="34" charset="-122"/>
                <a:cs typeface="Lato" pitchFamily="34" charset="-120"/>
              </a:rPr>
              <a:t>Types of Tests</a:t>
            </a:r>
            <a:endParaRPr lang="en-US" sz="2800" dirty="0"/>
          </a:p>
        </p:txBody>
      </p:sp>
      <p:sp>
        <p:nvSpPr>
          <p:cNvPr id="16" name="Text 13"/>
          <p:cNvSpPr/>
          <p:nvPr/>
        </p:nvSpPr>
        <p:spPr>
          <a:xfrm>
            <a:off x="3804642" y="5149334"/>
            <a:ext cx="8230672" cy="604480"/>
          </a:xfrm>
          <a:prstGeom prst="rect">
            <a:avLst/>
          </a:prstGeom>
          <a:noFill/>
          <a:ln/>
        </p:spPr>
        <p:txBody>
          <a:bodyPr wrap="none" rtlCol="0" anchor="t"/>
          <a:lstStyle/>
          <a:p>
            <a:pPr marL="0" indent="0" algn="l">
              <a:lnSpc>
                <a:spcPts val="2177"/>
              </a:lnSpc>
              <a:buNone/>
            </a:pPr>
            <a:r>
              <a:rPr lang="en-US" sz="2400" dirty="0">
                <a:solidFill>
                  <a:srgbClr val="4A4A45"/>
                </a:solidFill>
                <a:latin typeface="Lato" pitchFamily="34" charset="0"/>
                <a:ea typeface="Lato" pitchFamily="34" charset="-122"/>
                <a:cs typeface="Lato" pitchFamily="34" charset="-120"/>
              </a:rPr>
              <a:t>Common tests include ELISA, Western blot, and rapid </a:t>
            </a:r>
            <a:endParaRPr lang="en-US" sz="2400" dirty="0" smtClean="0">
              <a:solidFill>
                <a:srgbClr val="4A4A45"/>
              </a:solidFill>
              <a:latin typeface="Lato" pitchFamily="34" charset="0"/>
              <a:ea typeface="Lato" pitchFamily="34" charset="-122"/>
              <a:cs typeface="Lato" pitchFamily="34" charset="-120"/>
            </a:endParaRPr>
          </a:p>
          <a:p>
            <a:pPr marL="0" indent="0" algn="l">
              <a:lnSpc>
                <a:spcPts val="2177"/>
              </a:lnSpc>
              <a:buNone/>
            </a:pPr>
            <a:r>
              <a:rPr lang="en-US" sz="2400" dirty="0" smtClean="0">
                <a:solidFill>
                  <a:srgbClr val="4A4A45"/>
                </a:solidFill>
                <a:latin typeface="Lato" pitchFamily="34" charset="0"/>
                <a:ea typeface="Lato" pitchFamily="34" charset="-122"/>
                <a:cs typeface="Lato" pitchFamily="34" charset="-120"/>
              </a:rPr>
              <a:t>antibody </a:t>
            </a:r>
            <a:r>
              <a:rPr lang="en-US" sz="2400" dirty="0">
                <a:solidFill>
                  <a:srgbClr val="4A4A45"/>
                </a:solidFill>
                <a:latin typeface="Lato" pitchFamily="34" charset="0"/>
                <a:ea typeface="Lato" pitchFamily="34" charset="-122"/>
                <a:cs typeface="Lato" pitchFamily="34" charset="-120"/>
              </a:rPr>
              <a:t>tests, which provide quick results.</a:t>
            </a:r>
            <a:endParaRPr lang="en-US" sz="2400" dirty="0"/>
          </a:p>
        </p:txBody>
      </p:sp>
      <p:sp>
        <p:nvSpPr>
          <p:cNvPr id="17" name="Shape 14"/>
          <p:cNvSpPr/>
          <p:nvPr/>
        </p:nvSpPr>
        <p:spPr>
          <a:xfrm>
            <a:off x="3048536" y="6142792"/>
            <a:ext cx="604837" cy="34528"/>
          </a:xfrm>
          <a:prstGeom prst="rect">
            <a:avLst/>
          </a:prstGeom>
          <a:solidFill>
            <a:srgbClr val="CDCDCA"/>
          </a:solidFill>
          <a:ln/>
        </p:spPr>
      </p:sp>
      <p:sp>
        <p:nvSpPr>
          <p:cNvPr id="18" name="Shape 15"/>
          <p:cNvSpPr/>
          <p:nvPr/>
        </p:nvSpPr>
        <p:spPr>
          <a:xfrm>
            <a:off x="2659797" y="5965746"/>
            <a:ext cx="388739" cy="388739"/>
          </a:xfrm>
          <a:prstGeom prst="roundRect">
            <a:avLst>
              <a:gd name="adj" fmla="val 26674"/>
            </a:avLst>
          </a:prstGeom>
          <a:solidFill>
            <a:schemeClr val="accent6"/>
          </a:solidFill>
          <a:ln/>
        </p:spPr>
      </p:sp>
      <p:sp>
        <p:nvSpPr>
          <p:cNvPr id="19" name="Text 16"/>
          <p:cNvSpPr/>
          <p:nvPr/>
        </p:nvSpPr>
        <p:spPr>
          <a:xfrm>
            <a:off x="2778978" y="6030516"/>
            <a:ext cx="150376" cy="259199"/>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rtlCol="0" anchor="t"/>
          <a:lstStyle/>
          <a:p>
            <a:pPr marL="0" indent="0" algn="ctr">
              <a:lnSpc>
                <a:spcPts val="2041"/>
              </a:lnSpc>
              <a:buNone/>
            </a:pPr>
            <a:r>
              <a:rPr lang="en-US" sz="2041" b="1" dirty="0">
                <a:solidFill>
                  <a:schemeClr val="accent6"/>
                </a:solidFill>
                <a:latin typeface="Lato" pitchFamily="34" charset="0"/>
                <a:ea typeface="Lato" pitchFamily="34" charset="-122"/>
                <a:cs typeface="Lato" pitchFamily="34" charset="-120"/>
              </a:rPr>
              <a:t>3</a:t>
            </a:r>
            <a:endParaRPr lang="en-US" sz="2041" dirty="0">
              <a:solidFill>
                <a:schemeClr val="accent6"/>
              </a:solidFill>
            </a:endParaRPr>
          </a:p>
        </p:txBody>
      </p:sp>
      <p:sp>
        <p:nvSpPr>
          <p:cNvPr id="20" name="Text 17"/>
          <p:cNvSpPr/>
          <p:nvPr/>
        </p:nvSpPr>
        <p:spPr>
          <a:xfrm>
            <a:off x="3804642" y="5944195"/>
            <a:ext cx="2160270" cy="269915"/>
          </a:xfrm>
          <a:prstGeom prst="rect">
            <a:avLst/>
          </a:prstGeom>
          <a:noFill/>
          <a:ln/>
        </p:spPr>
        <p:txBody>
          <a:bodyPr wrap="none" rtlCol="0" anchor="t"/>
          <a:lstStyle/>
          <a:p>
            <a:pPr marL="0" indent="0" algn="l">
              <a:lnSpc>
                <a:spcPts val="2126"/>
              </a:lnSpc>
              <a:buNone/>
            </a:pPr>
            <a:r>
              <a:rPr lang="en-US" sz="2800" b="1" dirty="0">
                <a:solidFill>
                  <a:srgbClr val="282824"/>
                </a:solidFill>
                <a:latin typeface="Lato" pitchFamily="34" charset="0"/>
                <a:ea typeface="Lato" pitchFamily="34" charset="-122"/>
                <a:cs typeface="Lato" pitchFamily="34" charset="-120"/>
              </a:rPr>
              <a:t>Confirmatory Testing</a:t>
            </a:r>
            <a:endParaRPr lang="en-US" sz="2800" dirty="0"/>
          </a:p>
        </p:txBody>
      </p:sp>
      <p:sp>
        <p:nvSpPr>
          <p:cNvPr id="21" name="Text 18"/>
          <p:cNvSpPr/>
          <p:nvPr/>
        </p:nvSpPr>
        <p:spPr>
          <a:xfrm>
            <a:off x="3804642" y="6317694"/>
            <a:ext cx="8230672" cy="611148"/>
          </a:xfrm>
          <a:prstGeom prst="rect">
            <a:avLst/>
          </a:prstGeom>
          <a:noFill/>
          <a:ln/>
        </p:spPr>
        <p:txBody>
          <a:bodyPr wrap="square" rtlCol="0" anchor="t"/>
          <a:lstStyle/>
          <a:p>
            <a:pPr marL="0" indent="0" algn="l">
              <a:lnSpc>
                <a:spcPts val="2177"/>
              </a:lnSpc>
              <a:buNone/>
            </a:pPr>
            <a:r>
              <a:rPr lang="en-US" sz="2400" dirty="0">
                <a:solidFill>
                  <a:srgbClr val="4A4A45"/>
                </a:solidFill>
                <a:latin typeface="Lato" pitchFamily="34" charset="0"/>
                <a:ea typeface="Lato" pitchFamily="34" charset="-122"/>
                <a:cs typeface="Lato" pitchFamily="34" charset="-120"/>
              </a:rPr>
              <a:t>Positive results from initial tests are confirmed with more specific tests, such as Western blot or viral load testing.</a:t>
            </a:r>
            <a:endParaRPr lang="en-US" sz="2400" dirty="0"/>
          </a:p>
        </p:txBody>
      </p:sp>
      <p:sp>
        <p:nvSpPr>
          <p:cNvPr id="22" name="Shape 19"/>
          <p:cNvSpPr/>
          <p:nvPr/>
        </p:nvSpPr>
        <p:spPr>
          <a:xfrm>
            <a:off x="3048536" y="7587734"/>
            <a:ext cx="604837" cy="34528"/>
          </a:xfrm>
          <a:prstGeom prst="rect">
            <a:avLst/>
          </a:prstGeom>
          <a:solidFill>
            <a:srgbClr val="CDCDCA"/>
          </a:solidFill>
          <a:ln/>
        </p:spPr>
      </p:sp>
      <p:sp>
        <p:nvSpPr>
          <p:cNvPr id="23" name="Shape 20"/>
          <p:cNvSpPr/>
          <p:nvPr/>
        </p:nvSpPr>
        <p:spPr>
          <a:xfrm>
            <a:off x="2659797" y="7410688"/>
            <a:ext cx="388739" cy="388739"/>
          </a:xfrm>
          <a:prstGeom prst="roundRect">
            <a:avLst>
              <a:gd name="adj" fmla="val 26674"/>
            </a:avLst>
          </a:prstGeom>
          <a:solidFill>
            <a:schemeClr val="accent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p>
      <p:sp>
        <p:nvSpPr>
          <p:cNvPr id="24" name="Text 21"/>
          <p:cNvSpPr/>
          <p:nvPr/>
        </p:nvSpPr>
        <p:spPr>
          <a:xfrm>
            <a:off x="2778978" y="7475458"/>
            <a:ext cx="150376" cy="259199"/>
          </a:xfrm>
          <a:prstGeom prst="rect">
            <a:avLst/>
          </a:prstGeom>
          <a:noFill/>
          <a:ln/>
        </p:spPr>
        <p:txBody>
          <a:bodyPr wrap="none" rtlCol="0" anchor="t"/>
          <a:lstStyle/>
          <a:p>
            <a:pPr marL="0" indent="0" algn="ctr">
              <a:lnSpc>
                <a:spcPts val="2041"/>
              </a:lnSpc>
              <a:buNone/>
            </a:pPr>
            <a:r>
              <a:rPr lang="en-US" sz="2041" b="1" dirty="0">
                <a:solidFill>
                  <a:srgbClr val="282824"/>
                </a:solidFill>
                <a:latin typeface="Lato" pitchFamily="34" charset="0"/>
                <a:ea typeface="Lato" pitchFamily="34" charset="-122"/>
                <a:cs typeface="Lato" pitchFamily="34" charset="-120"/>
              </a:rPr>
              <a:t>4</a:t>
            </a:r>
            <a:endParaRPr lang="en-US" sz="2041" dirty="0"/>
          </a:p>
        </p:txBody>
      </p:sp>
      <p:sp>
        <p:nvSpPr>
          <p:cNvPr id="25" name="Text 22"/>
          <p:cNvSpPr/>
          <p:nvPr/>
        </p:nvSpPr>
        <p:spPr>
          <a:xfrm>
            <a:off x="3804642" y="7389138"/>
            <a:ext cx="2294453" cy="269915"/>
          </a:xfrm>
          <a:prstGeom prst="rect">
            <a:avLst/>
          </a:prstGeom>
          <a:noFill/>
          <a:ln/>
        </p:spPr>
        <p:txBody>
          <a:bodyPr wrap="none" rtlCol="0" anchor="t"/>
          <a:lstStyle/>
          <a:p>
            <a:pPr marL="0" indent="0" algn="l">
              <a:lnSpc>
                <a:spcPts val="2126"/>
              </a:lnSpc>
              <a:buNone/>
            </a:pPr>
            <a:r>
              <a:rPr lang="en-US" sz="2800" b="1" dirty="0">
                <a:solidFill>
                  <a:srgbClr val="282824"/>
                </a:solidFill>
                <a:latin typeface="Lato" pitchFamily="34" charset="0"/>
                <a:ea typeface="Lato" pitchFamily="34" charset="-122"/>
                <a:cs typeface="Lato" pitchFamily="34" charset="-120"/>
              </a:rPr>
              <a:t>Counseling and Support</a:t>
            </a:r>
            <a:endParaRPr lang="en-US" sz="2800" dirty="0"/>
          </a:p>
        </p:txBody>
      </p:sp>
      <p:sp>
        <p:nvSpPr>
          <p:cNvPr id="26" name="Text 23"/>
          <p:cNvSpPr/>
          <p:nvPr/>
        </p:nvSpPr>
        <p:spPr>
          <a:xfrm>
            <a:off x="3804642" y="7762636"/>
            <a:ext cx="8651518" cy="570547"/>
          </a:xfrm>
          <a:prstGeom prst="rect">
            <a:avLst/>
          </a:prstGeom>
          <a:noFill/>
          <a:ln/>
        </p:spPr>
        <p:txBody>
          <a:bodyPr wrap="none" rtlCol="0" anchor="t"/>
          <a:lstStyle/>
          <a:p>
            <a:pPr marL="0" indent="0" algn="l">
              <a:lnSpc>
                <a:spcPts val="2177"/>
              </a:lnSpc>
              <a:buNone/>
            </a:pPr>
            <a:r>
              <a:rPr lang="en-US" sz="2400" dirty="0">
                <a:solidFill>
                  <a:srgbClr val="4A4A45"/>
                </a:solidFill>
                <a:latin typeface="Lato" pitchFamily="34" charset="0"/>
                <a:ea typeface="Lato" pitchFamily="34" charset="-122"/>
                <a:cs typeface="Lato" pitchFamily="34" charset="-120"/>
              </a:rPr>
              <a:t>Pre- and post-test counseling is essential to provide information, </a:t>
            </a:r>
            <a:endParaRPr lang="en-US" sz="2400" dirty="0" smtClean="0">
              <a:solidFill>
                <a:srgbClr val="4A4A45"/>
              </a:solidFill>
              <a:latin typeface="Lato" pitchFamily="34" charset="0"/>
              <a:ea typeface="Lato" pitchFamily="34" charset="-122"/>
              <a:cs typeface="Lato" pitchFamily="34" charset="-120"/>
            </a:endParaRPr>
          </a:p>
          <a:p>
            <a:pPr marL="0" indent="0" algn="l">
              <a:lnSpc>
                <a:spcPts val="2177"/>
              </a:lnSpc>
              <a:buNone/>
            </a:pPr>
            <a:r>
              <a:rPr lang="en-US" sz="2400" dirty="0" smtClean="0">
                <a:solidFill>
                  <a:srgbClr val="4A4A45"/>
                </a:solidFill>
                <a:latin typeface="Lato" pitchFamily="34" charset="0"/>
                <a:ea typeface="Lato" pitchFamily="34" charset="-122"/>
                <a:cs typeface="Lato" pitchFamily="34" charset="-120"/>
              </a:rPr>
              <a:t>address </a:t>
            </a:r>
            <a:r>
              <a:rPr lang="en-US" sz="2400" dirty="0">
                <a:solidFill>
                  <a:srgbClr val="4A4A45"/>
                </a:solidFill>
                <a:latin typeface="Lato" pitchFamily="34" charset="0"/>
                <a:ea typeface="Lato" pitchFamily="34" charset="-122"/>
                <a:cs typeface="Lato" pitchFamily="34" charset="-120"/>
              </a:rPr>
              <a:t>concerns, and offer support.</a:t>
            </a:r>
            <a:endParaRPr lang="en-US" sz="24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chemeClr val="bg1"/>
          </a:solidFill>
          <a:ln/>
        </p:spPr>
      </p:sp>
      <p:pic>
        <p:nvPicPr>
          <p:cNvPr id="4" name="Image 0" descr="preencoded.png"/>
          <p:cNvPicPr>
            <a:picLocks noChangeAspect="1"/>
          </p:cNvPicPr>
          <p:nvPr/>
        </p:nvPicPr>
        <p:blipFill>
          <a:blip r:embed="rId3"/>
          <a:stretch>
            <a:fillRect/>
          </a:stretch>
        </p:blipFill>
        <p:spPr>
          <a:xfrm>
            <a:off x="9144000" y="0"/>
            <a:ext cx="5486400" cy="82296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5" name="Text 2"/>
          <p:cNvSpPr/>
          <p:nvPr/>
        </p:nvSpPr>
        <p:spPr>
          <a:xfrm>
            <a:off x="1356382" y="1204317"/>
            <a:ext cx="6705948" cy="633651"/>
          </a:xfrm>
          <a:prstGeom prst="rect">
            <a:avLst/>
          </a:prstGeom>
          <a:noFill/>
          <a:ln/>
        </p:spPr>
        <p:txBody>
          <a:bodyPr wrap="none" rtlCol="0" anchor="t"/>
          <a:lstStyle/>
          <a:p>
            <a:pPr marL="0" indent="0" algn="ctr">
              <a:lnSpc>
                <a:spcPts val="4989"/>
              </a:lnSpc>
              <a:buNone/>
            </a:pPr>
            <a:r>
              <a:rPr lang="en-US" sz="4400" b="1" dirty="0">
                <a:solidFill>
                  <a:srgbClr val="282824"/>
                </a:solidFill>
                <a:effectLst>
                  <a:outerShdw blurRad="38100" dist="38100" dir="2700000" algn="tl">
                    <a:srgbClr val="000000">
                      <a:alpha val="43137"/>
                    </a:srgbClr>
                  </a:outerShdw>
                </a:effectLst>
                <a:latin typeface="Lato" pitchFamily="34" charset="0"/>
                <a:ea typeface="Lato" pitchFamily="34" charset="-122"/>
                <a:cs typeface="Lato" pitchFamily="34" charset="-120"/>
              </a:rPr>
              <a:t>Introduction to HIV/AIDS</a:t>
            </a:r>
            <a:endParaRPr lang="en-US" sz="4400" dirty="0">
              <a:effectLst>
                <a:outerShdw blurRad="38100" dist="38100" dir="2700000" algn="tl">
                  <a:srgbClr val="000000">
                    <a:alpha val="43137"/>
                  </a:srgbClr>
                </a:outerShdw>
              </a:effectLst>
            </a:endParaRPr>
          </a:p>
        </p:txBody>
      </p:sp>
      <p:sp>
        <p:nvSpPr>
          <p:cNvPr id="6" name="Shape 3"/>
          <p:cNvSpPr/>
          <p:nvPr/>
        </p:nvSpPr>
        <p:spPr>
          <a:xfrm>
            <a:off x="993458" y="2142053"/>
            <a:ext cx="40481" cy="4883229"/>
          </a:xfrm>
          <a:prstGeom prst="rect">
            <a:avLst/>
          </a:prstGeom>
          <a:solidFill>
            <a:srgbClr val="CDCDCA"/>
          </a:solidFill>
          <a:ln/>
        </p:spPr>
      </p:sp>
      <p:sp>
        <p:nvSpPr>
          <p:cNvPr id="7" name="Shape 4"/>
          <p:cNvSpPr/>
          <p:nvPr/>
        </p:nvSpPr>
        <p:spPr>
          <a:xfrm>
            <a:off x="1241762" y="2577822"/>
            <a:ext cx="709613" cy="40481"/>
          </a:xfrm>
          <a:prstGeom prst="rect">
            <a:avLst/>
          </a:prstGeom>
          <a:solidFill>
            <a:srgbClr val="CDCDCA"/>
          </a:solidFill>
          <a:ln/>
        </p:spPr>
      </p:sp>
      <p:sp>
        <p:nvSpPr>
          <p:cNvPr id="8" name="Shape 5"/>
          <p:cNvSpPr/>
          <p:nvPr/>
        </p:nvSpPr>
        <p:spPr>
          <a:xfrm>
            <a:off x="785634" y="2370058"/>
            <a:ext cx="456128" cy="456128"/>
          </a:xfrm>
          <a:prstGeom prst="roundRect">
            <a:avLst>
              <a:gd name="adj" fmla="val 26672"/>
            </a:avLst>
          </a:prstGeom>
          <a:solidFill>
            <a:srgbClr val="E1DBD0"/>
          </a:solidFill>
          <a:ln/>
        </p:spPr>
      </p:sp>
      <p:sp>
        <p:nvSpPr>
          <p:cNvPr id="9" name="Text 6"/>
          <p:cNvSpPr/>
          <p:nvPr/>
        </p:nvSpPr>
        <p:spPr>
          <a:xfrm>
            <a:off x="925413" y="2446020"/>
            <a:ext cx="176451" cy="304205"/>
          </a:xfrm>
          <a:prstGeom prst="rect">
            <a:avLst/>
          </a:prstGeom>
          <a:noFill/>
          <a:ln/>
        </p:spPr>
        <p:txBody>
          <a:bodyPr wrap="none" rtlCol="0" anchor="t"/>
          <a:lstStyle/>
          <a:p>
            <a:pPr marL="0" indent="0" algn="ctr">
              <a:lnSpc>
                <a:spcPts val="2395"/>
              </a:lnSpc>
              <a:buNone/>
            </a:pPr>
            <a:r>
              <a:rPr lang="en-US" sz="2395" b="1" dirty="0">
                <a:solidFill>
                  <a:srgbClr val="282824"/>
                </a:solidFill>
                <a:latin typeface="Lato" pitchFamily="34" charset="0"/>
                <a:ea typeface="Lato" pitchFamily="34" charset="-122"/>
                <a:cs typeface="Lato" pitchFamily="34" charset="-120"/>
              </a:rPr>
              <a:t>1</a:t>
            </a:r>
            <a:endParaRPr lang="en-US" sz="2395" dirty="0"/>
          </a:p>
        </p:txBody>
      </p:sp>
      <p:sp>
        <p:nvSpPr>
          <p:cNvPr id="10" name="Text 7"/>
          <p:cNvSpPr/>
          <p:nvPr/>
        </p:nvSpPr>
        <p:spPr>
          <a:xfrm>
            <a:off x="2128838" y="2344818"/>
            <a:ext cx="5387084" cy="273486"/>
          </a:xfrm>
          <a:prstGeom prst="rect">
            <a:avLst/>
          </a:prstGeom>
          <a:noFill/>
          <a:ln/>
        </p:spPr>
        <p:txBody>
          <a:bodyPr wrap="none" rtlCol="0" anchor="t"/>
          <a:lstStyle/>
          <a:p>
            <a:pPr marL="0" indent="0" algn="l">
              <a:lnSpc>
                <a:spcPts val="2495"/>
              </a:lnSpc>
              <a:buNone/>
            </a:pPr>
            <a:r>
              <a:rPr lang="en-US" sz="2400" b="1" dirty="0">
                <a:solidFill>
                  <a:srgbClr val="282824"/>
                </a:solidFill>
                <a:latin typeface="Lato" pitchFamily="34" charset="0"/>
                <a:ea typeface="Lato" pitchFamily="34" charset="-122"/>
                <a:cs typeface="Lato" pitchFamily="34" charset="-120"/>
              </a:rPr>
              <a:t>Human Immunodeficiency Virus (HIV)</a:t>
            </a:r>
            <a:endParaRPr lang="en-US" sz="2400" dirty="0"/>
          </a:p>
        </p:txBody>
      </p:sp>
      <p:sp>
        <p:nvSpPr>
          <p:cNvPr id="11" name="Text 8"/>
          <p:cNvSpPr/>
          <p:nvPr/>
        </p:nvSpPr>
        <p:spPr>
          <a:xfrm>
            <a:off x="2128838" y="2783205"/>
            <a:ext cx="6305550" cy="1135380"/>
          </a:xfrm>
          <a:prstGeom prst="rect">
            <a:avLst/>
          </a:prstGeom>
          <a:noFill/>
          <a:ln/>
        </p:spPr>
        <p:txBody>
          <a:bodyPr wrap="square" rtlCol="0" anchor="t"/>
          <a:lstStyle/>
          <a:p>
            <a:pPr marL="0" indent="0" algn="l">
              <a:lnSpc>
                <a:spcPts val="2555"/>
              </a:lnSpc>
              <a:buNone/>
            </a:pPr>
            <a:r>
              <a:rPr lang="en-US" sz="2000" dirty="0">
                <a:latin typeface="Lato" pitchFamily="34" charset="0"/>
                <a:ea typeface="Lato" pitchFamily="34" charset="-122"/>
                <a:cs typeface="Lato" pitchFamily="34" charset="-120"/>
              </a:rPr>
              <a:t>HIV is a retrovirus that infects and weakens the immune system, making individuals susceptible to opportunistic infections and diseases.</a:t>
            </a:r>
            <a:endParaRPr lang="en-US" sz="2000" dirty="0"/>
          </a:p>
        </p:txBody>
      </p:sp>
      <p:sp>
        <p:nvSpPr>
          <p:cNvPr id="12" name="Shape 9"/>
          <p:cNvSpPr/>
          <p:nvPr/>
        </p:nvSpPr>
        <p:spPr>
          <a:xfrm>
            <a:off x="1241762" y="4273153"/>
            <a:ext cx="709613" cy="40481"/>
          </a:xfrm>
          <a:prstGeom prst="rect">
            <a:avLst/>
          </a:prstGeom>
          <a:solidFill>
            <a:srgbClr val="CDCDCA"/>
          </a:solidFill>
          <a:ln/>
        </p:spPr>
      </p:sp>
      <p:sp>
        <p:nvSpPr>
          <p:cNvPr id="13" name="Shape 10"/>
          <p:cNvSpPr/>
          <p:nvPr/>
        </p:nvSpPr>
        <p:spPr>
          <a:xfrm>
            <a:off x="785634" y="4065389"/>
            <a:ext cx="456128" cy="456128"/>
          </a:xfrm>
          <a:prstGeom prst="roundRect">
            <a:avLst>
              <a:gd name="adj" fmla="val 26672"/>
            </a:avLst>
          </a:prstGeom>
          <a:solidFill>
            <a:srgbClr val="E1DBD0"/>
          </a:solidFill>
          <a:ln/>
        </p:spPr>
      </p:sp>
      <p:sp>
        <p:nvSpPr>
          <p:cNvPr id="14" name="Text 11"/>
          <p:cNvSpPr/>
          <p:nvPr/>
        </p:nvSpPr>
        <p:spPr>
          <a:xfrm>
            <a:off x="925413" y="4141351"/>
            <a:ext cx="176451" cy="304205"/>
          </a:xfrm>
          <a:prstGeom prst="rect">
            <a:avLst/>
          </a:prstGeom>
          <a:noFill/>
          <a:ln/>
        </p:spPr>
        <p:txBody>
          <a:bodyPr wrap="none" rtlCol="0" anchor="t"/>
          <a:lstStyle/>
          <a:p>
            <a:pPr marL="0" indent="0" algn="ctr">
              <a:lnSpc>
                <a:spcPts val="2395"/>
              </a:lnSpc>
              <a:buNone/>
            </a:pPr>
            <a:r>
              <a:rPr lang="en-US" sz="2395" b="1" dirty="0">
                <a:solidFill>
                  <a:srgbClr val="282824"/>
                </a:solidFill>
                <a:latin typeface="Lato" pitchFamily="34" charset="0"/>
                <a:ea typeface="Lato" pitchFamily="34" charset="-122"/>
                <a:cs typeface="Lato" pitchFamily="34" charset="-120"/>
              </a:rPr>
              <a:t>2</a:t>
            </a:r>
            <a:endParaRPr lang="en-US" sz="2395" dirty="0"/>
          </a:p>
        </p:txBody>
      </p:sp>
      <p:sp>
        <p:nvSpPr>
          <p:cNvPr id="15" name="Text 12"/>
          <p:cNvSpPr/>
          <p:nvPr/>
        </p:nvSpPr>
        <p:spPr>
          <a:xfrm>
            <a:off x="2128838" y="4040148"/>
            <a:ext cx="6412996" cy="316825"/>
          </a:xfrm>
          <a:prstGeom prst="rect">
            <a:avLst/>
          </a:prstGeom>
          <a:noFill/>
          <a:ln/>
        </p:spPr>
        <p:txBody>
          <a:bodyPr wrap="none" rtlCol="0" anchor="t"/>
          <a:lstStyle/>
          <a:p>
            <a:pPr marL="0" indent="0" algn="l">
              <a:lnSpc>
                <a:spcPts val="2495"/>
              </a:lnSpc>
              <a:buNone/>
            </a:pPr>
            <a:r>
              <a:rPr lang="en-US" sz="2400" b="1" dirty="0">
                <a:solidFill>
                  <a:srgbClr val="282824"/>
                </a:solidFill>
                <a:latin typeface="Lato" pitchFamily="34" charset="0"/>
                <a:ea typeface="Lato" pitchFamily="34" charset="-122"/>
                <a:cs typeface="Lato" pitchFamily="34" charset="-120"/>
              </a:rPr>
              <a:t>Acquired Immunodeficiency Syndrome (AIDS)</a:t>
            </a:r>
            <a:endParaRPr lang="en-US" sz="2400" dirty="0"/>
          </a:p>
        </p:txBody>
      </p:sp>
      <p:sp>
        <p:nvSpPr>
          <p:cNvPr id="16" name="Text 13"/>
          <p:cNvSpPr/>
          <p:nvPr/>
        </p:nvSpPr>
        <p:spPr>
          <a:xfrm>
            <a:off x="2128838" y="4478536"/>
            <a:ext cx="6305550" cy="966311"/>
          </a:xfrm>
          <a:prstGeom prst="rect">
            <a:avLst/>
          </a:prstGeom>
          <a:noFill/>
          <a:ln/>
        </p:spPr>
        <p:txBody>
          <a:bodyPr wrap="square" rtlCol="0" anchor="t"/>
          <a:lstStyle/>
          <a:p>
            <a:pPr marL="0" indent="0" algn="l">
              <a:lnSpc>
                <a:spcPts val="2555"/>
              </a:lnSpc>
              <a:buNone/>
            </a:pPr>
            <a:r>
              <a:rPr lang="en-US" sz="2000" dirty="0">
                <a:latin typeface="Lato" pitchFamily="34" charset="0"/>
                <a:ea typeface="Lato" pitchFamily="34" charset="-122"/>
                <a:cs typeface="Lato" pitchFamily="34" charset="-120"/>
              </a:rPr>
              <a:t>AIDS is the most advanced stage of HIV infection, characterized by severe immune deficiency and a high risk of life-threatening illnesses.</a:t>
            </a:r>
            <a:endParaRPr lang="en-US" sz="2000" dirty="0"/>
          </a:p>
        </p:txBody>
      </p:sp>
      <p:sp>
        <p:nvSpPr>
          <p:cNvPr id="17" name="Shape 14"/>
          <p:cNvSpPr/>
          <p:nvPr/>
        </p:nvSpPr>
        <p:spPr>
          <a:xfrm>
            <a:off x="1241762" y="5968484"/>
            <a:ext cx="709613" cy="40481"/>
          </a:xfrm>
          <a:prstGeom prst="rect">
            <a:avLst/>
          </a:prstGeom>
          <a:solidFill>
            <a:srgbClr val="CDCDCA"/>
          </a:solidFill>
          <a:ln/>
        </p:spPr>
      </p:sp>
      <p:sp>
        <p:nvSpPr>
          <p:cNvPr id="18" name="Shape 15"/>
          <p:cNvSpPr/>
          <p:nvPr/>
        </p:nvSpPr>
        <p:spPr>
          <a:xfrm>
            <a:off x="785634" y="5760720"/>
            <a:ext cx="456128" cy="456128"/>
          </a:xfrm>
          <a:prstGeom prst="roundRect">
            <a:avLst>
              <a:gd name="adj" fmla="val 26672"/>
            </a:avLst>
          </a:prstGeom>
          <a:solidFill>
            <a:srgbClr val="E1DBD0"/>
          </a:solidFill>
          <a:ln/>
        </p:spPr>
      </p:sp>
      <p:sp>
        <p:nvSpPr>
          <p:cNvPr id="19" name="Text 16"/>
          <p:cNvSpPr/>
          <p:nvPr/>
        </p:nvSpPr>
        <p:spPr>
          <a:xfrm>
            <a:off x="925413" y="5836682"/>
            <a:ext cx="176451" cy="304205"/>
          </a:xfrm>
          <a:prstGeom prst="rect">
            <a:avLst/>
          </a:prstGeom>
          <a:noFill/>
          <a:ln/>
        </p:spPr>
        <p:txBody>
          <a:bodyPr wrap="none" rtlCol="0" anchor="t"/>
          <a:lstStyle/>
          <a:p>
            <a:pPr marL="0" indent="0" algn="ctr">
              <a:lnSpc>
                <a:spcPts val="2395"/>
              </a:lnSpc>
              <a:buNone/>
            </a:pPr>
            <a:r>
              <a:rPr lang="en-US" sz="2395" b="1" dirty="0">
                <a:solidFill>
                  <a:srgbClr val="282824"/>
                </a:solidFill>
                <a:latin typeface="Lato" pitchFamily="34" charset="0"/>
                <a:ea typeface="Lato" pitchFamily="34" charset="-122"/>
                <a:cs typeface="Lato" pitchFamily="34" charset="-120"/>
              </a:rPr>
              <a:t>3</a:t>
            </a:r>
            <a:endParaRPr lang="en-US" sz="2395" dirty="0"/>
          </a:p>
        </p:txBody>
      </p:sp>
      <p:sp>
        <p:nvSpPr>
          <p:cNvPr id="20" name="Text 17"/>
          <p:cNvSpPr/>
          <p:nvPr/>
        </p:nvSpPr>
        <p:spPr>
          <a:xfrm>
            <a:off x="2128838" y="5735479"/>
            <a:ext cx="2534483" cy="316825"/>
          </a:xfrm>
          <a:prstGeom prst="rect">
            <a:avLst/>
          </a:prstGeom>
          <a:noFill/>
          <a:ln/>
        </p:spPr>
        <p:txBody>
          <a:bodyPr wrap="none" rtlCol="0" anchor="t"/>
          <a:lstStyle/>
          <a:p>
            <a:pPr marL="0" indent="0" algn="l">
              <a:lnSpc>
                <a:spcPts val="2495"/>
              </a:lnSpc>
              <a:buNone/>
            </a:pPr>
            <a:r>
              <a:rPr lang="en-US" sz="2400" b="1" dirty="0">
                <a:solidFill>
                  <a:srgbClr val="282824"/>
                </a:solidFill>
                <a:latin typeface="Lato" pitchFamily="34" charset="0"/>
                <a:ea typeface="Lato" pitchFamily="34" charset="-122"/>
                <a:cs typeface="Lato" pitchFamily="34" charset="-120"/>
              </a:rPr>
              <a:t>Global Health Crisis</a:t>
            </a:r>
            <a:endParaRPr lang="en-US" sz="2400" dirty="0"/>
          </a:p>
        </p:txBody>
      </p:sp>
      <p:sp>
        <p:nvSpPr>
          <p:cNvPr id="21" name="Text 18"/>
          <p:cNvSpPr/>
          <p:nvPr/>
        </p:nvSpPr>
        <p:spPr>
          <a:xfrm>
            <a:off x="2128838" y="6173867"/>
            <a:ext cx="6305550" cy="1107879"/>
          </a:xfrm>
          <a:prstGeom prst="rect">
            <a:avLst/>
          </a:prstGeom>
          <a:noFill/>
          <a:ln/>
        </p:spPr>
        <p:txBody>
          <a:bodyPr wrap="square" rtlCol="0" anchor="t"/>
          <a:lstStyle/>
          <a:p>
            <a:pPr marL="0" indent="0" algn="l">
              <a:lnSpc>
                <a:spcPts val="2555"/>
              </a:lnSpc>
              <a:buNone/>
            </a:pPr>
            <a:r>
              <a:rPr lang="en-US" sz="2000" dirty="0">
                <a:latin typeface="Lato" pitchFamily="34" charset="0"/>
                <a:ea typeface="Lato" pitchFamily="34" charset="-122"/>
                <a:cs typeface="Lato" pitchFamily="34" charset="-120"/>
              </a:rPr>
              <a:t>HIV/AIDS has had a profound impact on global health, leading to millions of deaths and affecting millions more.</a:t>
            </a:r>
            <a:endParaRPr lang="en-US" sz="2000" dirty="0"/>
          </a:p>
        </p:txBody>
      </p:sp>
    </p:spTree>
    <p:extLst>
      <p:ext uri="{BB962C8B-B14F-4D97-AF65-F5344CB8AC3E}">
        <p14:creationId xmlns:p14="http://schemas.microsoft.com/office/powerpoint/2010/main" val="3855327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RI imaging features of HIV-related central nervous system diseases:  diagnosis by pattern recognition in daily practice | Japanese Journal of  Radiolo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 y="-10160"/>
            <a:ext cx="6746690" cy="372299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1026" name="Picture 2" descr="45-year-old male patient with HIV | Chest X-Ray interpret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76560" y="4065664"/>
            <a:ext cx="4023360" cy="412239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6" name="Picture 2" descr="Contribution of 18F-FDG PET/CT imaging in the diagnosis and management of  HIV-positive patients - ScienceDirec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5789" y="0"/>
            <a:ext cx="4932291" cy="4050457"/>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8" name="Picture 2" descr="HIV-associated nephropathy | Radiology Case | Radiopaedia.or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712832"/>
            <a:ext cx="6172589" cy="451676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9" name="Picture 4" descr="superficial lymph nodes in HIV patients ..."/>
          <p:cNvPicPr>
            <a:picLocks noChangeAspect="1" noChangeArrowheads="1"/>
          </p:cNvPicPr>
          <p:nvPr/>
        </p:nvPicPr>
        <p:blipFill rotWithShape="1">
          <a:blip r:embed="rId7">
            <a:extLst>
              <a:ext uri="{28A0092B-C50C-407E-A947-70E740481C1C}">
                <a14:useLocalDpi xmlns:a14="http://schemas.microsoft.com/office/drawing/2010/main" val="0"/>
              </a:ext>
            </a:extLst>
          </a:blip>
          <a:srcRect r="67441"/>
          <a:stretch/>
        </p:blipFill>
        <p:spPr bwMode="auto">
          <a:xfrm>
            <a:off x="6923794" y="4065664"/>
            <a:ext cx="2997554" cy="240625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10" name="Picture 6" descr="CT scan. Basal ganglia lacunar infarction in a HIV-positive patient |  Download Scientific Diagra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302456" y="-1"/>
            <a:ext cx="3327944" cy="406566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12" name="Picture 4" descr="superficial lymph nodes in HIV patients ..."/>
          <p:cNvPicPr>
            <a:picLocks noChangeAspect="1" noChangeArrowheads="1"/>
          </p:cNvPicPr>
          <p:nvPr/>
        </p:nvPicPr>
        <p:blipFill rotWithShape="1">
          <a:blip r:embed="rId7">
            <a:extLst>
              <a:ext uri="{28A0092B-C50C-407E-A947-70E740481C1C}">
                <a14:useLocalDpi xmlns:a14="http://schemas.microsoft.com/office/drawing/2010/main" val="0"/>
              </a:ext>
            </a:extLst>
          </a:blip>
          <a:srcRect l="31818" r="34200"/>
          <a:stretch/>
        </p:blipFill>
        <p:spPr bwMode="auto">
          <a:xfrm>
            <a:off x="6941072" y="5896745"/>
            <a:ext cx="2970116" cy="2284449"/>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15239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30553"/>
          </a:xfrm>
          <a:prstGeom prst="rect">
            <a:avLst/>
          </a:prstGeom>
          <a:solidFill>
            <a:schemeClr val="bg1"/>
          </a:solidFill>
          <a:ln/>
        </p:spPr>
        <p:txBody>
          <a:bodyPr/>
          <a:lstStyle/>
          <a:p>
            <a:endParaRPr lang="en-US" dirty="0"/>
          </a:p>
        </p:txBody>
      </p:sp>
      <p:sp>
        <p:nvSpPr>
          <p:cNvPr id="4" name="Text 2"/>
          <p:cNvSpPr/>
          <p:nvPr/>
        </p:nvSpPr>
        <p:spPr>
          <a:xfrm>
            <a:off x="2049423" y="530185"/>
            <a:ext cx="7562928" cy="602456"/>
          </a:xfrm>
          <a:prstGeom prst="rect">
            <a:avLst/>
          </a:prstGeom>
          <a:noFill/>
          <a:ln/>
        </p:spPr>
        <p:txBody>
          <a:bodyPr wrap="none" rtlCol="0" anchor="t"/>
          <a:lstStyle/>
          <a:p>
            <a:pPr marL="0" indent="0">
              <a:lnSpc>
                <a:spcPts val="4744"/>
              </a:lnSpc>
              <a:buNone/>
            </a:pPr>
            <a:r>
              <a:rPr lang="en-US" sz="4400" b="1" dirty="0">
                <a:solidFill>
                  <a:srgbClr val="282824"/>
                </a:solidFill>
                <a:effectLst>
                  <a:outerShdw blurRad="38100" dist="38100" dir="2700000" algn="tl">
                    <a:srgbClr val="000000">
                      <a:alpha val="43137"/>
                    </a:srgbClr>
                  </a:outerShdw>
                </a:effectLst>
                <a:latin typeface="Lato" pitchFamily="34" charset="0"/>
                <a:ea typeface="Lato" pitchFamily="34" charset="-122"/>
                <a:cs typeface="Lato" pitchFamily="34" charset="-120"/>
              </a:rPr>
              <a:t>Antiretroviral Therapy (ART)</a:t>
            </a:r>
            <a:endParaRPr lang="en-US" sz="4400" dirty="0">
              <a:effectLst>
                <a:outerShdw blurRad="38100" dist="38100" dir="2700000" algn="tl">
                  <a:srgbClr val="000000">
                    <a:alpha val="43137"/>
                  </a:srgbClr>
                </a:outerShdw>
              </a:effectLst>
            </a:endParaRPr>
          </a:p>
        </p:txBody>
      </p:sp>
      <p:sp>
        <p:nvSpPr>
          <p:cNvPr id="5" name="Shape 3"/>
          <p:cNvSpPr/>
          <p:nvPr/>
        </p:nvSpPr>
        <p:spPr>
          <a:xfrm>
            <a:off x="2049423" y="1518166"/>
            <a:ext cx="1316355" cy="1110734"/>
          </a:xfrm>
          <a:prstGeom prst="roundRect">
            <a:avLst>
              <a:gd name="adj" fmla="val 10415"/>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p>
      <p:sp>
        <p:nvSpPr>
          <p:cNvPr id="6" name="Text 4"/>
          <p:cNvSpPr/>
          <p:nvPr/>
        </p:nvSpPr>
        <p:spPr>
          <a:xfrm>
            <a:off x="2242185" y="1880711"/>
            <a:ext cx="139779" cy="385524"/>
          </a:xfrm>
          <a:prstGeom prst="rect">
            <a:avLst/>
          </a:prstGeom>
          <a:noFill/>
          <a:ln/>
        </p:spPr>
        <p:txBody>
          <a:bodyPr wrap="none" rtlCol="0" anchor="t"/>
          <a:lstStyle/>
          <a:p>
            <a:pPr marL="0" indent="0" algn="ctr">
              <a:lnSpc>
                <a:spcPts val="3036"/>
              </a:lnSpc>
              <a:buNone/>
            </a:pPr>
            <a:r>
              <a:rPr lang="en-US" sz="2000" b="1" dirty="0">
                <a:solidFill>
                  <a:srgbClr val="282824"/>
                </a:solidFill>
                <a:effectLst>
                  <a:outerShdw blurRad="38100" dist="38100" dir="2700000" algn="tl">
                    <a:srgbClr val="000000">
                      <a:alpha val="43137"/>
                    </a:srgbClr>
                  </a:outerShdw>
                </a:effectLst>
                <a:latin typeface="Lato" pitchFamily="34" charset="0"/>
                <a:ea typeface="Lato" pitchFamily="34" charset="-122"/>
                <a:cs typeface="Lato" pitchFamily="34" charset="-120"/>
              </a:rPr>
              <a:t>1</a:t>
            </a:r>
            <a:endParaRPr lang="en-US" sz="2000" dirty="0">
              <a:effectLst>
                <a:outerShdw blurRad="38100" dist="38100" dir="2700000" algn="tl">
                  <a:srgbClr val="000000">
                    <a:alpha val="43137"/>
                  </a:srgbClr>
                </a:outerShdw>
              </a:effectLst>
            </a:endParaRPr>
          </a:p>
        </p:txBody>
      </p:sp>
      <p:sp>
        <p:nvSpPr>
          <p:cNvPr id="7" name="Text 5"/>
          <p:cNvSpPr/>
          <p:nvPr/>
        </p:nvSpPr>
        <p:spPr>
          <a:xfrm>
            <a:off x="3558540" y="1710928"/>
            <a:ext cx="2409944" cy="301228"/>
          </a:xfrm>
          <a:prstGeom prst="rect">
            <a:avLst/>
          </a:prstGeom>
          <a:noFill/>
          <a:ln/>
        </p:spPr>
        <p:txBody>
          <a:bodyPr wrap="none" rtlCol="0" anchor="t"/>
          <a:lstStyle/>
          <a:p>
            <a:pPr marL="0" indent="0" algn="l">
              <a:lnSpc>
                <a:spcPts val="2372"/>
              </a:lnSpc>
              <a:buNone/>
            </a:pPr>
            <a:r>
              <a:rPr lang="en-US" sz="2800" b="1" dirty="0">
                <a:solidFill>
                  <a:srgbClr val="282824"/>
                </a:solidFill>
                <a:latin typeface="Lato" pitchFamily="34" charset="0"/>
                <a:ea typeface="Lato" pitchFamily="34" charset="-122"/>
                <a:cs typeface="Lato" pitchFamily="34" charset="-120"/>
              </a:rPr>
              <a:t>HIV Suppression</a:t>
            </a:r>
            <a:endParaRPr lang="en-US" sz="2800" dirty="0"/>
          </a:p>
        </p:txBody>
      </p:sp>
      <p:sp>
        <p:nvSpPr>
          <p:cNvPr id="8" name="Text 6"/>
          <p:cNvSpPr/>
          <p:nvPr/>
        </p:nvSpPr>
        <p:spPr>
          <a:xfrm>
            <a:off x="3558540" y="2127766"/>
            <a:ext cx="4472464" cy="308372"/>
          </a:xfrm>
          <a:prstGeom prst="rect">
            <a:avLst/>
          </a:prstGeom>
          <a:noFill/>
          <a:ln/>
        </p:spPr>
        <p:txBody>
          <a:bodyPr wrap="none" rtlCol="0" anchor="t"/>
          <a:lstStyle/>
          <a:p>
            <a:pPr marL="0" indent="0" algn="l">
              <a:lnSpc>
                <a:spcPts val="2429"/>
              </a:lnSpc>
              <a:buNone/>
            </a:pPr>
            <a:r>
              <a:rPr lang="en-US" sz="2000" dirty="0">
                <a:solidFill>
                  <a:srgbClr val="4A4A45"/>
                </a:solidFill>
                <a:latin typeface="Lato" pitchFamily="34" charset="0"/>
                <a:ea typeface="Lato" pitchFamily="34" charset="-122"/>
                <a:cs typeface="Lato" pitchFamily="34" charset="-120"/>
              </a:rPr>
              <a:t>ART reduces viral load and slows disease progression.</a:t>
            </a:r>
            <a:endParaRPr lang="en-US" sz="2000" dirty="0"/>
          </a:p>
        </p:txBody>
      </p:sp>
      <p:sp>
        <p:nvSpPr>
          <p:cNvPr id="9" name="Shape 7"/>
          <p:cNvSpPr/>
          <p:nvPr/>
        </p:nvSpPr>
        <p:spPr>
          <a:xfrm>
            <a:off x="3462099" y="2607677"/>
            <a:ext cx="9022556" cy="19229"/>
          </a:xfrm>
          <a:prstGeom prst="rect">
            <a:avLst/>
          </a:prstGeom>
          <a:solidFill>
            <a:srgbClr val="CDCDCA"/>
          </a:solidFill>
          <a:ln/>
        </p:spPr>
      </p:sp>
      <p:sp>
        <p:nvSpPr>
          <p:cNvPr id="10" name="Shape 8"/>
          <p:cNvSpPr/>
          <p:nvPr/>
        </p:nvSpPr>
        <p:spPr>
          <a:xfrm>
            <a:off x="2049423" y="2725222"/>
            <a:ext cx="2632829" cy="1110734"/>
          </a:xfrm>
          <a:prstGeom prst="roundRect">
            <a:avLst>
              <a:gd name="adj" fmla="val 10415"/>
            </a:avLst>
          </a:prstGeom>
          <a:solidFill>
            <a:schemeClr val="accent1">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p>
      <p:sp>
        <p:nvSpPr>
          <p:cNvPr id="11" name="Text 9"/>
          <p:cNvSpPr/>
          <p:nvPr/>
        </p:nvSpPr>
        <p:spPr>
          <a:xfrm>
            <a:off x="2242185" y="3087767"/>
            <a:ext cx="139779" cy="385524"/>
          </a:xfrm>
          <a:prstGeom prst="rect">
            <a:avLst/>
          </a:prstGeom>
          <a:noFill/>
          <a:ln/>
        </p:spPr>
        <p:txBody>
          <a:bodyPr wrap="none" rtlCol="0" anchor="t"/>
          <a:lstStyle/>
          <a:p>
            <a:pPr marL="0" indent="0" algn="ctr">
              <a:lnSpc>
                <a:spcPts val="3036"/>
              </a:lnSpc>
              <a:buNone/>
            </a:pPr>
            <a:r>
              <a:rPr lang="en-US" sz="2000" b="1" dirty="0">
                <a:solidFill>
                  <a:srgbClr val="282824"/>
                </a:solidFill>
                <a:effectLst>
                  <a:outerShdw blurRad="38100" dist="38100" dir="2700000" algn="tl">
                    <a:srgbClr val="000000">
                      <a:alpha val="43137"/>
                    </a:srgbClr>
                  </a:outerShdw>
                </a:effectLst>
                <a:latin typeface="Lato" pitchFamily="34" charset="0"/>
                <a:ea typeface="Lato" pitchFamily="34" charset="-122"/>
                <a:cs typeface="Lato" pitchFamily="34" charset="-120"/>
              </a:rPr>
              <a:t>2</a:t>
            </a:r>
            <a:endParaRPr lang="en-US" sz="2000" dirty="0">
              <a:effectLst>
                <a:outerShdw blurRad="38100" dist="38100" dir="2700000" algn="tl">
                  <a:srgbClr val="000000">
                    <a:alpha val="43137"/>
                  </a:srgbClr>
                </a:outerShdw>
              </a:effectLst>
            </a:endParaRPr>
          </a:p>
        </p:txBody>
      </p:sp>
      <p:sp>
        <p:nvSpPr>
          <p:cNvPr id="12" name="Text 10"/>
          <p:cNvSpPr/>
          <p:nvPr/>
        </p:nvSpPr>
        <p:spPr>
          <a:xfrm>
            <a:off x="4875014" y="2917984"/>
            <a:ext cx="3039904" cy="301228"/>
          </a:xfrm>
          <a:prstGeom prst="rect">
            <a:avLst/>
          </a:prstGeom>
          <a:noFill/>
          <a:ln/>
        </p:spPr>
        <p:txBody>
          <a:bodyPr wrap="none" rtlCol="0" anchor="t"/>
          <a:lstStyle/>
          <a:p>
            <a:pPr marL="0" indent="0" algn="l">
              <a:lnSpc>
                <a:spcPts val="2372"/>
              </a:lnSpc>
              <a:buNone/>
            </a:pPr>
            <a:r>
              <a:rPr lang="en-US" sz="2800" b="1" dirty="0">
                <a:solidFill>
                  <a:srgbClr val="282824"/>
                </a:solidFill>
                <a:latin typeface="Lato" pitchFamily="34" charset="0"/>
                <a:ea typeface="Lato" pitchFamily="34" charset="-122"/>
                <a:cs typeface="Lato" pitchFamily="34" charset="-120"/>
              </a:rPr>
              <a:t>Immune System Restoration</a:t>
            </a:r>
            <a:endParaRPr lang="en-US" sz="2800" dirty="0"/>
          </a:p>
        </p:txBody>
      </p:sp>
      <p:sp>
        <p:nvSpPr>
          <p:cNvPr id="13" name="Text 11"/>
          <p:cNvSpPr/>
          <p:nvPr/>
        </p:nvSpPr>
        <p:spPr>
          <a:xfrm>
            <a:off x="4875014" y="3334822"/>
            <a:ext cx="4531281" cy="308372"/>
          </a:xfrm>
          <a:prstGeom prst="rect">
            <a:avLst/>
          </a:prstGeom>
          <a:noFill/>
          <a:ln/>
        </p:spPr>
        <p:txBody>
          <a:bodyPr wrap="none" rtlCol="0" anchor="t"/>
          <a:lstStyle/>
          <a:p>
            <a:pPr marL="0" indent="0" algn="l">
              <a:lnSpc>
                <a:spcPts val="2429"/>
              </a:lnSpc>
              <a:buNone/>
            </a:pPr>
            <a:r>
              <a:rPr lang="en-US" sz="2000" dirty="0">
                <a:solidFill>
                  <a:srgbClr val="4A4A45"/>
                </a:solidFill>
                <a:latin typeface="Lato" pitchFamily="34" charset="0"/>
                <a:ea typeface="Lato" pitchFamily="34" charset="-122"/>
                <a:cs typeface="Lato" pitchFamily="34" charset="-120"/>
              </a:rPr>
              <a:t>ART helps restore and strengthen the immune system.</a:t>
            </a:r>
            <a:endParaRPr lang="en-US" sz="2000" dirty="0"/>
          </a:p>
        </p:txBody>
      </p:sp>
      <p:sp>
        <p:nvSpPr>
          <p:cNvPr id="14" name="Shape 12"/>
          <p:cNvSpPr/>
          <p:nvPr/>
        </p:nvSpPr>
        <p:spPr>
          <a:xfrm>
            <a:off x="4778573" y="3814733"/>
            <a:ext cx="7706082" cy="19229"/>
          </a:xfrm>
          <a:prstGeom prst="rect">
            <a:avLst/>
          </a:prstGeom>
          <a:solidFill>
            <a:srgbClr val="CDCDCA"/>
          </a:solidFill>
          <a:ln/>
        </p:spPr>
      </p:sp>
      <p:sp>
        <p:nvSpPr>
          <p:cNvPr id="15" name="Shape 13"/>
          <p:cNvSpPr/>
          <p:nvPr/>
        </p:nvSpPr>
        <p:spPr>
          <a:xfrm>
            <a:off x="2049423" y="3932277"/>
            <a:ext cx="3949303" cy="1110734"/>
          </a:xfrm>
          <a:prstGeom prst="roundRect">
            <a:avLst>
              <a:gd name="adj" fmla="val 10415"/>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p>
      <p:sp>
        <p:nvSpPr>
          <p:cNvPr id="16" name="Text 14"/>
          <p:cNvSpPr/>
          <p:nvPr/>
        </p:nvSpPr>
        <p:spPr>
          <a:xfrm>
            <a:off x="2242185" y="4294823"/>
            <a:ext cx="139779" cy="385524"/>
          </a:xfrm>
          <a:prstGeom prst="rect">
            <a:avLst/>
          </a:prstGeom>
          <a:noFill/>
          <a:ln/>
        </p:spPr>
        <p:txBody>
          <a:bodyPr wrap="none" rtlCol="0" anchor="t"/>
          <a:lstStyle/>
          <a:p>
            <a:pPr marL="0" indent="0" algn="ctr">
              <a:lnSpc>
                <a:spcPts val="3036"/>
              </a:lnSpc>
              <a:buNone/>
            </a:pPr>
            <a:r>
              <a:rPr lang="en-US" sz="2000" b="1" dirty="0">
                <a:solidFill>
                  <a:srgbClr val="282824"/>
                </a:solidFill>
                <a:effectLst>
                  <a:outerShdw blurRad="38100" dist="38100" dir="2700000" algn="tl">
                    <a:srgbClr val="000000">
                      <a:alpha val="43137"/>
                    </a:srgbClr>
                  </a:outerShdw>
                </a:effectLst>
                <a:latin typeface="Lato" pitchFamily="34" charset="0"/>
                <a:ea typeface="Lato" pitchFamily="34" charset="-122"/>
                <a:cs typeface="Lato" pitchFamily="34" charset="-120"/>
              </a:rPr>
              <a:t>3</a:t>
            </a:r>
            <a:endParaRPr lang="en-US" sz="2000" dirty="0">
              <a:effectLst>
                <a:outerShdw blurRad="38100" dist="38100" dir="2700000" algn="tl">
                  <a:srgbClr val="000000">
                    <a:alpha val="43137"/>
                  </a:srgbClr>
                </a:outerShdw>
              </a:effectLst>
            </a:endParaRPr>
          </a:p>
        </p:txBody>
      </p:sp>
      <p:sp>
        <p:nvSpPr>
          <p:cNvPr id="17" name="Text 15"/>
          <p:cNvSpPr/>
          <p:nvPr/>
        </p:nvSpPr>
        <p:spPr>
          <a:xfrm>
            <a:off x="6191488" y="4125039"/>
            <a:ext cx="2608302" cy="301228"/>
          </a:xfrm>
          <a:prstGeom prst="rect">
            <a:avLst/>
          </a:prstGeom>
          <a:noFill/>
          <a:ln/>
        </p:spPr>
        <p:txBody>
          <a:bodyPr wrap="none" rtlCol="0" anchor="t"/>
          <a:lstStyle/>
          <a:p>
            <a:pPr marL="0" indent="0" algn="l">
              <a:lnSpc>
                <a:spcPts val="2372"/>
              </a:lnSpc>
              <a:buNone/>
            </a:pPr>
            <a:r>
              <a:rPr lang="en-US" sz="2800" b="1" dirty="0">
                <a:solidFill>
                  <a:srgbClr val="282824"/>
                </a:solidFill>
                <a:latin typeface="Lato" pitchFamily="34" charset="0"/>
                <a:ea typeface="Lato" pitchFamily="34" charset="-122"/>
                <a:cs typeface="Lato" pitchFamily="34" charset="-120"/>
              </a:rPr>
              <a:t>Improved Quality of Life</a:t>
            </a:r>
            <a:endParaRPr lang="en-US" sz="2800" dirty="0"/>
          </a:p>
        </p:txBody>
      </p:sp>
      <p:sp>
        <p:nvSpPr>
          <p:cNvPr id="18" name="Text 16"/>
          <p:cNvSpPr/>
          <p:nvPr/>
        </p:nvSpPr>
        <p:spPr>
          <a:xfrm>
            <a:off x="6191488" y="4541877"/>
            <a:ext cx="3665458" cy="308372"/>
          </a:xfrm>
          <a:prstGeom prst="rect">
            <a:avLst/>
          </a:prstGeom>
          <a:noFill/>
          <a:ln/>
        </p:spPr>
        <p:txBody>
          <a:bodyPr wrap="none" rtlCol="0" anchor="t"/>
          <a:lstStyle/>
          <a:p>
            <a:pPr marL="0" indent="0" algn="l">
              <a:lnSpc>
                <a:spcPts val="2429"/>
              </a:lnSpc>
              <a:buNone/>
            </a:pPr>
            <a:r>
              <a:rPr lang="en-US" sz="2000" dirty="0">
                <a:solidFill>
                  <a:srgbClr val="4A4A45"/>
                </a:solidFill>
                <a:latin typeface="Lato" pitchFamily="34" charset="0"/>
                <a:ea typeface="Lato" pitchFamily="34" charset="-122"/>
                <a:cs typeface="Lato" pitchFamily="34" charset="-120"/>
              </a:rPr>
              <a:t>ART improves overall health and well-being.</a:t>
            </a:r>
            <a:endParaRPr lang="en-US" sz="2000" dirty="0"/>
          </a:p>
        </p:txBody>
      </p:sp>
      <p:sp>
        <p:nvSpPr>
          <p:cNvPr id="19" name="Shape 17"/>
          <p:cNvSpPr/>
          <p:nvPr/>
        </p:nvSpPr>
        <p:spPr>
          <a:xfrm>
            <a:off x="6095048" y="5021788"/>
            <a:ext cx="6389608" cy="19229"/>
          </a:xfrm>
          <a:prstGeom prst="rect">
            <a:avLst/>
          </a:prstGeom>
          <a:solidFill>
            <a:srgbClr val="CDCDCA"/>
          </a:solidFill>
          <a:ln/>
        </p:spPr>
      </p:sp>
      <p:sp>
        <p:nvSpPr>
          <p:cNvPr id="20" name="Shape 18"/>
          <p:cNvSpPr/>
          <p:nvPr/>
        </p:nvSpPr>
        <p:spPr>
          <a:xfrm>
            <a:off x="2049423" y="5139333"/>
            <a:ext cx="5265777" cy="1110734"/>
          </a:xfrm>
          <a:prstGeom prst="roundRect">
            <a:avLst>
              <a:gd name="adj" fmla="val 10415"/>
            </a:avLst>
          </a:prstGeom>
          <a:solidFill>
            <a:schemeClr val="accent6">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p>
      <p:sp>
        <p:nvSpPr>
          <p:cNvPr id="21" name="Text 19"/>
          <p:cNvSpPr/>
          <p:nvPr/>
        </p:nvSpPr>
        <p:spPr>
          <a:xfrm>
            <a:off x="2242185" y="5501878"/>
            <a:ext cx="139779" cy="385524"/>
          </a:xfrm>
          <a:prstGeom prst="rect">
            <a:avLst/>
          </a:prstGeom>
          <a:noFill/>
          <a:ln/>
        </p:spPr>
        <p:txBody>
          <a:bodyPr wrap="none" rtlCol="0" anchor="t"/>
          <a:lstStyle/>
          <a:p>
            <a:pPr marL="0" indent="0" algn="ctr">
              <a:lnSpc>
                <a:spcPts val="3036"/>
              </a:lnSpc>
              <a:buNone/>
            </a:pPr>
            <a:r>
              <a:rPr lang="en-US" sz="2000" b="1" dirty="0">
                <a:solidFill>
                  <a:srgbClr val="282824"/>
                </a:solidFill>
                <a:effectLst>
                  <a:outerShdw blurRad="38100" dist="38100" dir="2700000" algn="tl">
                    <a:srgbClr val="000000">
                      <a:alpha val="43137"/>
                    </a:srgbClr>
                  </a:outerShdw>
                </a:effectLst>
                <a:latin typeface="Lato" pitchFamily="34" charset="0"/>
                <a:ea typeface="Lato" pitchFamily="34" charset="-122"/>
                <a:cs typeface="Lato" pitchFamily="34" charset="-120"/>
              </a:rPr>
              <a:t>4</a:t>
            </a:r>
            <a:endParaRPr lang="en-US" sz="2000" dirty="0">
              <a:effectLst>
                <a:outerShdw blurRad="38100" dist="38100" dir="2700000" algn="tl">
                  <a:srgbClr val="000000">
                    <a:alpha val="43137"/>
                  </a:srgbClr>
                </a:outerShdw>
              </a:effectLst>
            </a:endParaRPr>
          </a:p>
        </p:txBody>
      </p:sp>
      <p:sp>
        <p:nvSpPr>
          <p:cNvPr id="22" name="Text 20"/>
          <p:cNvSpPr/>
          <p:nvPr/>
        </p:nvSpPr>
        <p:spPr>
          <a:xfrm>
            <a:off x="7507962" y="5332095"/>
            <a:ext cx="2915603" cy="301228"/>
          </a:xfrm>
          <a:prstGeom prst="rect">
            <a:avLst/>
          </a:prstGeom>
          <a:noFill/>
          <a:ln/>
        </p:spPr>
        <p:txBody>
          <a:bodyPr wrap="none" rtlCol="0" anchor="t"/>
          <a:lstStyle/>
          <a:p>
            <a:pPr marL="0" indent="0" algn="l">
              <a:lnSpc>
                <a:spcPts val="2372"/>
              </a:lnSpc>
              <a:buNone/>
            </a:pPr>
            <a:r>
              <a:rPr lang="en-US" sz="2800" b="1" dirty="0">
                <a:solidFill>
                  <a:srgbClr val="282824"/>
                </a:solidFill>
                <a:latin typeface="Lato" pitchFamily="34" charset="0"/>
                <a:ea typeface="Lato" pitchFamily="34" charset="-122"/>
                <a:cs typeface="Lato" pitchFamily="34" charset="-120"/>
              </a:rPr>
              <a:t>Prevention of Transmission</a:t>
            </a:r>
            <a:endParaRPr lang="en-US" sz="2800" dirty="0"/>
          </a:p>
        </p:txBody>
      </p:sp>
      <p:sp>
        <p:nvSpPr>
          <p:cNvPr id="23" name="Text 21"/>
          <p:cNvSpPr/>
          <p:nvPr/>
        </p:nvSpPr>
        <p:spPr>
          <a:xfrm>
            <a:off x="7507962" y="5748933"/>
            <a:ext cx="4523780" cy="308372"/>
          </a:xfrm>
          <a:prstGeom prst="rect">
            <a:avLst/>
          </a:prstGeom>
          <a:noFill/>
          <a:ln/>
        </p:spPr>
        <p:txBody>
          <a:bodyPr wrap="none" rtlCol="0" anchor="t"/>
          <a:lstStyle/>
          <a:p>
            <a:pPr marL="0" indent="0" algn="l">
              <a:lnSpc>
                <a:spcPts val="2429"/>
              </a:lnSpc>
              <a:buNone/>
            </a:pPr>
            <a:r>
              <a:rPr lang="en-US" sz="2000" dirty="0">
                <a:solidFill>
                  <a:srgbClr val="4A4A45"/>
                </a:solidFill>
                <a:latin typeface="Lato" pitchFamily="34" charset="0"/>
                <a:ea typeface="Lato" pitchFamily="34" charset="-122"/>
                <a:cs typeface="Lato" pitchFamily="34" charset="-120"/>
              </a:rPr>
              <a:t>ART significantly reduces the risk of HIV transmission.</a:t>
            </a:r>
            <a:endParaRPr lang="en-US" sz="2000" dirty="0"/>
          </a:p>
        </p:txBody>
      </p:sp>
      <p:sp>
        <p:nvSpPr>
          <p:cNvPr id="24" name="Text 22"/>
          <p:cNvSpPr/>
          <p:nvPr/>
        </p:nvSpPr>
        <p:spPr>
          <a:xfrm>
            <a:off x="2049422" y="6321917"/>
            <a:ext cx="11231679" cy="1774120"/>
          </a:xfrm>
          <a:prstGeom prst="rect">
            <a:avLst/>
          </a:prstGeom>
          <a:noFill/>
          <a:ln/>
        </p:spPr>
        <p:txBody>
          <a:bodyPr wrap="square" rtlCol="0" anchor="t"/>
          <a:lstStyle/>
          <a:p>
            <a:pPr marL="0" indent="0">
              <a:lnSpc>
                <a:spcPts val="2429"/>
              </a:lnSpc>
              <a:buNone/>
            </a:pPr>
            <a:endParaRPr lang="en-US" sz="24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354735"/>
          </a:xfrm>
          <a:prstGeom prst="rect">
            <a:avLst/>
          </a:prstGeom>
          <a:solidFill>
            <a:schemeClr val="bg1"/>
          </a:solidFill>
          <a:ln/>
        </p:spPr>
      </p:sp>
      <p:sp>
        <p:nvSpPr>
          <p:cNvPr id="4" name="Text 2"/>
          <p:cNvSpPr/>
          <p:nvPr/>
        </p:nvSpPr>
        <p:spPr>
          <a:xfrm>
            <a:off x="4167534" y="475178"/>
            <a:ext cx="5210146" cy="540068"/>
          </a:xfrm>
          <a:prstGeom prst="rect">
            <a:avLst/>
          </a:prstGeom>
          <a:noFill/>
          <a:ln/>
        </p:spPr>
        <p:txBody>
          <a:bodyPr wrap="none" rtlCol="0" anchor="t"/>
          <a:lstStyle/>
          <a:p>
            <a:pPr marL="0" indent="0">
              <a:lnSpc>
                <a:spcPts val="4253"/>
              </a:lnSpc>
              <a:buNone/>
            </a:pPr>
            <a:r>
              <a:rPr lang="en-US" sz="4400" b="1" dirty="0">
                <a:solidFill>
                  <a:srgbClr val="282824"/>
                </a:solidFill>
                <a:effectLst>
                  <a:outerShdw blurRad="38100" dist="38100" dir="2700000" algn="tl">
                    <a:srgbClr val="000000">
                      <a:alpha val="43137"/>
                    </a:srgbClr>
                  </a:outerShdw>
                </a:effectLst>
                <a:latin typeface="Lato" pitchFamily="34" charset="0"/>
                <a:ea typeface="Lato" pitchFamily="34" charset="-122"/>
                <a:cs typeface="Lato" pitchFamily="34" charset="-120"/>
              </a:rPr>
              <a:t>Adherence to ART</a:t>
            </a:r>
            <a:endParaRPr lang="en-US" sz="4400" dirty="0">
              <a:effectLst>
                <a:outerShdw blurRad="38100" dist="38100" dir="2700000" algn="tl">
                  <a:srgbClr val="000000">
                    <a:alpha val="43137"/>
                  </a:srgbClr>
                </a:outerShdw>
              </a:effectLst>
            </a:endParaRPr>
          </a:p>
        </p:txBody>
      </p:sp>
      <p:pic>
        <p:nvPicPr>
          <p:cNvPr id="5" name="Image 0" descr="preencoded.png"/>
          <p:cNvPicPr>
            <a:picLocks noChangeAspect="1"/>
          </p:cNvPicPr>
          <p:nvPr/>
        </p:nvPicPr>
        <p:blipFill>
          <a:blip r:embed="rId3"/>
          <a:stretch>
            <a:fillRect/>
          </a:stretch>
        </p:blipFill>
        <p:spPr>
          <a:xfrm>
            <a:off x="4370903" y="1360884"/>
            <a:ext cx="1168241" cy="1272183"/>
          </a:xfrm>
          <a:prstGeom prst="rect">
            <a:avLst/>
          </a:prstGeom>
        </p:spPr>
      </p:pic>
      <p:sp>
        <p:nvSpPr>
          <p:cNvPr id="6" name="Text 3"/>
          <p:cNvSpPr/>
          <p:nvPr/>
        </p:nvSpPr>
        <p:spPr>
          <a:xfrm>
            <a:off x="4892278" y="1989058"/>
            <a:ext cx="125373" cy="345519"/>
          </a:xfrm>
          <a:prstGeom prst="rect">
            <a:avLst/>
          </a:prstGeom>
          <a:noFill/>
          <a:ln/>
        </p:spPr>
        <p:txBody>
          <a:bodyPr wrap="none" rtlCol="0" anchor="t"/>
          <a:lstStyle/>
          <a:p>
            <a:pPr marL="0" indent="0" algn="ctr">
              <a:lnSpc>
                <a:spcPts val="2722"/>
              </a:lnSpc>
              <a:buNone/>
            </a:pPr>
            <a:r>
              <a:rPr lang="en-US" sz="1701" b="1" dirty="0">
                <a:solidFill>
                  <a:srgbClr val="282824"/>
                </a:solidFill>
                <a:latin typeface="Lato" pitchFamily="34" charset="0"/>
                <a:ea typeface="Lato" pitchFamily="34" charset="-122"/>
                <a:cs typeface="Lato" pitchFamily="34" charset="-120"/>
              </a:rPr>
              <a:t>1</a:t>
            </a:r>
            <a:endParaRPr lang="en-US" sz="1701" dirty="0"/>
          </a:p>
        </p:txBody>
      </p:sp>
      <p:sp>
        <p:nvSpPr>
          <p:cNvPr id="7" name="Text 4"/>
          <p:cNvSpPr/>
          <p:nvPr/>
        </p:nvSpPr>
        <p:spPr>
          <a:xfrm>
            <a:off x="5711904" y="1671876"/>
            <a:ext cx="3889296" cy="269915"/>
          </a:xfrm>
          <a:prstGeom prst="rect">
            <a:avLst/>
          </a:prstGeom>
          <a:noFill/>
          <a:ln/>
        </p:spPr>
        <p:txBody>
          <a:bodyPr wrap="none" rtlCol="0" anchor="t"/>
          <a:lstStyle/>
          <a:p>
            <a:pPr marL="0" indent="0" algn="l">
              <a:lnSpc>
                <a:spcPts val="2126"/>
              </a:lnSpc>
              <a:buNone/>
            </a:pPr>
            <a:r>
              <a:rPr lang="en-US" sz="2400" b="1" dirty="0">
                <a:solidFill>
                  <a:srgbClr val="282824"/>
                </a:solidFill>
                <a:latin typeface="Lato" pitchFamily="34" charset="0"/>
                <a:ea typeface="Lato" pitchFamily="34" charset="-122"/>
                <a:cs typeface="Lato" pitchFamily="34" charset="-120"/>
              </a:rPr>
              <a:t>Regular Medication Intake</a:t>
            </a:r>
            <a:endParaRPr lang="en-US" sz="2400" dirty="0"/>
          </a:p>
        </p:txBody>
      </p:sp>
      <p:sp>
        <p:nvSpPr>
          <p:cNvPr id="8" name="Text 5"/>
          <p:cNvSpPr/>
          <p:nvPr/>
        </p:nvSpPr>
        <p:spPr>
          <a:xfrm>
            <a:off x="5711904" y="2045375"/>
            <a:ext cx="3178096" cy="395644"/>
          </a:xfrm>
          <a:prstGeom prst="rect">
            <a:avLst/>
          </a:prstGeom>
          <a:noFill/>
          <a:ln/>
        </p:spPr>
        <p:txBody>
          <a:bodyPr wrap="none" rtlCol="0" anchor="t"/>
          <a:lstStyle/>
          <a:p>
            <a:pPr marL="0" indent="0" algn="l">
              <a:lnSpc>
                <a:spcPts val="2177"/>
              </a:lnSpc>
              <a:buNone/>
            </a:pPr>
            <a:r>
              <a:rPr lang="en-US" sz="2000" dirty="0">
                <a:latin typeface="Lato" pitchFamily="34" charset="0"/>
                <a:ea typeface="Lato" pitchFamily="34" charset="-122"/>
                <a:cs typeface="Lato" pitchFamily="34" charset="-120"/>
              </a:rPr>
              <a:t>Taking</a:t>
            </a:r>
            <a:r>
              <a:rPr lang="en-US" sz="2000" dirty="0">
                <a:solidFill>
                  <a:srgbClr val="4A4A45"/>
                </a:solidFill>
                <a:latin typeface="Lato" pitchFamily="34" charset="0"/>
                <a:ea typeface="Lato" pitchFamily="34" charset="-122"/>
                <a:cs typeface="Lato" pitchFamily="34" charset="-120"/>
              </a:rPr>
              <a:t> ART as prescribed.</a:t>
            </a:r>
            <a:endParaRPr lang="en-US" sz="2000" dirty="0"/>
          </a:p>
        </p:txBody>
      </p:sp>
      <p:sp>
        <p:nvSpPr>
          <p:cNvPr id="9" name="Shape 6"/>
          <p:cNvSpPr/>
          <p:nvPr/>
        </p:nvSpPr>
        <p:spPr>
          <a:xfrm>
            <a:off x="5582245" y="2636341"/>
            <a:ext cx="6409968" cy="17264"/>
          </a:xfrm>
          <a:prstGeom prst="rect">
            <a:avLst/>
          </a:prstGeom>
          <a:solidFill>
            <a:srgbClr val="CDCDCA"/>
          </a:solidFill>
          <a:ln/>
        </p:spPr>
      </p:sp>
      <p:pic>
        <p:nvPicPr>
          <p:cNvPr id="10" name="Image 1" descr="preencoded.png"/>
          <p:cNvPicPr>
            <a:picLocks noChangeAspect="1"/>
          </p:cNvPicPr>
          <p:nvPr/>
        </p:nvPicPr>
        <p:blipFill>
          <a:blip r:embed="rId4"/>
          <a:stretch>
            <a:fillRect/>
          </a:stretch>
        </p:blipFill>
        <p:spPr>
          <a:xfrm>
            <a:off x="3786783" y="2676168"/>
            <a:ext cx="2336483" cy="1272183"/>
          </a:xfrm>
          <a:prstGeom prst="rect">
            <a:avLst/>
          </a:prstGeom>
        </p:spPr>
      </p:pic>
      <p:sp>
        <p:nvSpPr>
          <p:cNvPr id="11" name="Text 7"/>
          <p:cNvSpPr/>
          <p:nvPr/>
        </p:nvSpPr>
        <p:spPr>
          <a:xfrm>
            <a:off x="4892278" y="3139440"/>
            <a:ext cx="125373" cy="345519"/>
          </a:xfrm>
          <a:prstGeom prst="rect">
            <a:avLst/>
          </a:prstGeom>
          <a:noFill/>
          <a:ln/>
        </p:spPr>
        <p:txBody>
          <a:bodyPr wrap="none" rtlCol="0" anchor="t"/>
          <a:lstStyle/>
          <a:p>
            <a:pPr marL="0" indent="0" algn="ctr">
              <a:lnSpc>
                <a:spcPts val="2722"/>
              </a:lnSpc>
              <a:buNone/>
            </a:pPr>
            <a:r>
              <a:rPr lang="en-US" sz="1701" b="1" dirty="0">
                <a:solidFill>
                  <a:srgbClr val="282824"/>
                </a:solidFill>
                <a:latin typeface="Lato" pitchFamily="34" charset="0"/>
                <a:ea typeface="Lato" pitchFamily="34" charset="-122"/>
                <a:cs typeface="Lato" pitchFamily="34" charset="-120"/>
              </a:rPr>
              <a:t>2</a:t>
            </a:r>
            <a:endParaRPr lang="en-US" sz="1701" dirty="0"/>
          </a:p>
        </p:txBody>
      </p:sp>
      <p:sp>
        <p:nvSpPr>
          <p:cNvPr id="12" name="Text 8"/>
          <p:cNvSpPr/>
          <p:nvPr/>
        </p:nvSpPr>
        <p:spPr>
          <a:xfrm>
            <a:off x="6296024" y="2987159"/>
            <a:ext cx="2502535" cy="330398"/>
          </a:xfrm>
          <a:prstGeom prst="rect">
            <a:avLst/>
          </a:prstGeom>
          <a:noFill/>
          <a:ln/>
        </p:spPr>
        <p:txBody>
          <a:bodyPr wrap="none" rtlCol="0" anchor="t"/>
          <a:lstStyle/>
          <a:p>
            <a:pPr marL="0" indent="0" algn="l">
              <a:lnSpc>
                <a:spcPts val="2126"/>
              </a:lnSpc>
              <a:buNone/>
            </a:pPr>
            <a:r>
              <a:rPr lang="en-US" sz="2400" b="1" dirty="0">
                <a:solidFill>
                  <a:srgbClr val="282824"/>
                </a:solidFill>
                <a:effectLst>
                  <a:outerShdw blurRad="38100" dist="38100" dir="2700000" algn="tl">
                    <a:srgbClr val="000000">
                      <a:alpha val="43137"/>
                    </a:srgbClr>
                  </a:outerShdw>
                </a:effectLst>
                <a:latin typeface="Lato" pitchFamily="34" charset="0"/>
                <a:ea typeface="Lato" pitchFamily="34" charset="-122"/>
                <a:cs typeface="Lato" pitchFamily="34" charset="-120"/>
              </a:rPr>
              <a:t>Supportive Care</a:t>
            </a:r>
            <a:endParaRPr lang="en-US" sz="2400" dirty="0">
              <a:effectLst>
                <a:outerShdw blurRad="38100" dist="38100" dir="2700000" algn="tl">
                  <a:srgbClr val="000000">
                    <a:alpha val="43137"/>
                  </a:srgbClr>
                </a:outerShdw>
              </a:effectLst>
            </a:endParaRPr>
          </a:p>
        </p:txBody>
      </p:sp>
      <p:sp>
        <p:nvSpPr>
          <p:cNvPr id="13" name="Text 9"/>
          <p:cNvSpPr/>
          <p:nvPr/>
        </p:nvSpPr>
        <p:spPr>
          <a:xfrm>
            <a:off x="6296025" y="3360658"/>
            <a:ext cx="3904059" cy="276582"/>
          </a:xfrm>
          <a:prstGeom prst="rect">
            <a:avLst/>
          </a:prstGeom>
          <a:noFill/>
          <a:ln/>
        </p:spPr>
        <p:txBody>
          <a:bodyPr wrap="none" rtlCol="0" anchor="t"/>
          <a:lstStyle/>
          <a:p>
            <a:pPr marL="0" indent="0" algn="l">
              <a:lnSpc>
                <a:spcPts val="2177"/>
              </a:lnSpc>
              <a:buNone/>
            </a:pPr>
            <a:r>
              <a:rPr lang="en-US" sz="2000" dirty="0">
                <a:latin typeface="Lato" pitchFamily="34" charset="0"/>
                <a:ea typeface="Lato" pitchFamily="34" charset="-122"/>
                <a:cs typeface="Lato" pitchFamily="34" charset="-120"/>
              </a:rPr>
              <a:t>Access to healthcare, counseling, and social support.</a:t>
            </a:r>
            <a:endParaRPr lang="en-US" sz="2000" dirty="0"/>
          </a:p>
        </p:txBody>
      </p:sp>
      <p:sp>
        <p:nvSpPr>
          <p:cNvPr id="14" name="Shape 10"/>
          <p:cNvSpPr/>
          <p:nvPr/>
        </p:nvSpPr>
        <p:spPr>
          <a:xfrm>
            <a:off x="6166366" y="3951625"/>
            <a:ext cx="5825847" cy="17264"/>
          </a:xfrm>
          <a:prstGeom prst="rect">
            <a:avLst/>
          </a:prstGeom>
          <a:solidFill>
            <a:srgbClr val="CDCDCA"/>
          </a:solidFill>
          <a:ln/>
        </p:spPr>
      </p:sp>
      <p:pic>
        <p:nvPicPr>
          <p:cNvPr id="15" name="Image 2" descr="preencoded.png"/>
          <p:cNvPicPr>
            <a:picLocks noChangeAspect="1"/>
          </p:cNvPicPr>
          <p:nvPr/>
        </p:nvPicPr>
        <p:blipFill>
          <a:blip r:embed="rId5"/>
          <a:stretch>
            <a:fillRect/>
          </a:stretch>
        </p:blipFill>
        <p:spPr>
          <a:xfrm>
            <a:off x="3202662" y="3991451"/>
            <a:ext cx="3504724" cy="1272183"/>
          </a:xfrm>
          <a:prstGeom prst="rect">
            <a:avLst/>
          </a:prstGeom>
        </p:spPr>
      </p:pic>
      <p:sp>
        <p:nvSpPr>
          <p:cNvPr id="16" name="Text 11"/>
          <p:cNvSpPr/>
          <p:nvPr/>
        </p:nvSpPr>
        <p:spPr>
          <a:xfrm>
            <a:off x="4892278" y="4454723"/>
            <a:ext cx="125373" cy="345519"/>
          </a:xfrm>
          <a:prstGeom prst="rect">
            <a:avLst/>
          </a:prstGeom>
          <a:noFill/>
          <a:ln/>
        </p:spPr>
        <p:txBody>
          <a:bodyPr wrap="none" rtlCol="0" anchor="t"/>
          <a:lstStyle/>
          <a:p>
            <a:pPr marL="0" indent="0" algn="ctr">
              <a:lnSpc>
                <a:spcPts val="2722"/>
              </a:lnSpc>
              <a:buNone/>
            </a:pPr>
            <a:r>
              <a:rPr lang="en-US" sz="1701" b="1" dirty="0">
                <a:solidFill>
                  <a:srgbClr val="282824"/>
                </a:solidFill>
                <a:latin typeface="Lato" pitchFamily="34" charset="0"/>
                <a:ea typeface="Lato" pitchFamily="34" charset="-122"/>
                <a:cs typeface="Lato" pitchFamily="34" charset="-120"/>
              </a:rPr>
              <a:t>3</a:t>
            </a:r>
            <a:endParaRPr lang="en-US" sz="1701" dirty="0"/>
          </a:p>
        </p:txBody>
      </p:sp>
      <p:sp>
        <p:nvSpPr>
          <p:cNvPr id="17" name="Text 12"/>
          <p:cNvSpPr/>
          <p:nvPr/>
        </p:nvSpPr>
        <p:spPr>
          <a:xfrm>
            <a:off x="6880146" y="4164211"/>
            <a:ext cx="2721054" cy="350936"/>
          </a:xfrm>
          <a:prstGeom prst="rect">
            <a:avLst/>
          </a:prstGeom>
          <a:noFill/>
          <a:ln/>
        </p:spPr>
        <p:txBody>
          <a:bodyPr wrap="none" rtlCol="0" anchor="t"/>
          <a:lstStyle/>
          <a:p>
            <a:pPr marL="0" indent="0" algn="l">
              <a:lnSpc>
                <a:spcPts val="2126"/>
              </a:lnSpc>
              <a:buNone/>
            </a:pPr>
            <a:r>
              <a:rPr lang="en-US" sz="2400" b="1" dirty="0">
                <a:solidFill>
                  <a:srgbClr val="282824"/>
                </a:solidFill>
                <a:effectLst>
                  <a:outerShdw blurRad="38100" dist="38100" dir="2700000" algn="tl">
                    <a:srgbClr val="000000">
                      <a:alpha val="43137"/>
                    </a:srgbClr>
                  </a:outerShdw>
                </a:effectLst>
                <a:latin typeface="Lato" pitchFamily="34" charset="0"/>
                <a:ea typeface="Lato" pitchFamily="34" charset="-122"/>
                <a:cs typeface="Lato" pitchFamily="34" charset="-120"/>
              </a:rPr>
              <a:t>Patient Education</a:t>
            </a:r>
            <a:endParaRPr lang="en-US" sz="2400" dirty="0">
              <a:effectLst>
                <a:outerShdw blurRad="38100" dist="38100" dir="2700000" algn="tl">
                  <a:srgbClr val="000000">
                    <a:alpha val="43137"/>
                  </a:srgbClr>
                </a:outerShdw>
              </a:effectLst>
            </a:endParaRPr>
          </a:p>
        </p:txBody>
      </p:sp>
      <p:sp>
        <p:nvSpPr>
          <p:cNvPr id="18" name="Text 13"/>
          <p:cNvSpPr/>
          <p:nvPr/>
        </p:nvSpPr>
        <p:spPr>
          <a:xfrm>
            <a:off x="6880146" y="4537710"/>
            <a:ext cx="5454094" cy="553164"/>
          </a:xfrm>
          <a:prstGeom prst="rect">
            <a:avLst/>
          </a:prstGeom>
          <a:noFill/>
          <a:ln/>
        </p:spPr>
        <p:txBody>
          <a:bodyPr wrap="square" rtlCol="0" anchor="t"/>
          <a:lstStyle/>
          <a:p>
            <a:pPr marL="0" indent="0" algn="l">
              <a:lnSpc>
                <a:spcPts val="2177"/>
              </a:lnSpc>
              <a:buNone/>
            </a:pPr>
            <a:r>
              <a:rPr lang="en-US" sz="2000" dirty="0">
                <a:latin typeface="Lato" pitchFamily="34" charset="0"/>
                <a:ea typeface="Lato" pitchFamily="34" charset="-122"/>
                <a:cs typeface="Lato" pitchFamily="34" charset="-120"/>
              </a:rPr>
              <a:t>Understanding ART benefits, side effects, and importance of adherence.</a:t>
            </a:r>
            <a:endParaRPr lang="en-US" sz="2000" dirty="0"/>
          </a:p>
        </p:txBody>
      </p:sp>
      <p:sp>
        <p:nvSpPr>
          <p:cNvPr id="19" name="Shape 14"/>
          <p:cNvSpPr/>
          <p:nvPr/>
        </p:nvSpPr>
        <p:spPr>
          <a:xfrm>
            <a:off x="6750487" y="5266908"/>
            <a:ext cx="5241727" cy="17264"/>
          </a:xfrm>
          <a:prstGeom prst="rect">
            <a:avLst/>
          </a:prstGeom>
          <a:solidFill>
            <a:srgbClr val="CDCDCA"/>
          </a:solidFill>
          <a:ln/>
        </p:spPr>
      </p:sp>
      <p:pic>
        <p:nvPicPr>
          <p:cNvPr id="20" name="Image 3" descr="preencoded.png"/>
          <p:cNvPicPr>
            <a:picLocks noChangeAspect="1"/>
          </p:cNvPicPr>
          <p:nvPr/>
        </p:nvPicPr>
        <p:blipFill>
          <a:blip r:embed="rId6"/>
          <a:stretch>
            <a:fillRect/>
          </a:stretch>
        </p:blipFill>
        <p:spPr>
          <a:xfrm>
            <a:off x="2618542" y="5306735"/>
            <a:ext cx="4672965" cy="1272183"/>
          </a:xfrm>
          <a:prstGeom prst="rect">
            <a:avLst/>
          </a:prstGeom>
        </p:spPr>
      </p:pic>
      <p:sp>
        <p:nvSpPr>
          <p:cNvPr id="21" name="Text 15"/>
          <p:cNvSpPr/>
          <p:nvPr/>
        </p:nvSpPr>
        <p:spPr>
          <a:xfrm>
            <a:off x="4892278" y="5770007"/>
            <a:ext cx="125373" cy="345519"/>
          </a:xfrm>
          <a:prstGeom prst="rect">
            <a:avLst/>
          </a:prstGeom>
          <a:noFill/>
          <a:ln/>
        </p:spPr>
        <p:txBody>
          <a:bodyPr wrap="none" rtlCol="0" anchor="t"/>
          <a:lstStyle/>
          <a:p>
            <a:pPr marL="0" indent="0" algn="ctr">
              <a:lnSpc>
                <a:spcPts val="2722"/>
              </a:lnSpc>
              <a:buNone/>
            </a:pPr>
            <a:r>
              <a:rPr lang="en-US" sz="1701" b="1" dirty="0">
                <a:solidFill>
                  <a:srgbClr val="282824"/>
                </a:solidFill>
                <a:latin typeface="Lato" pitchFamily="34" charset="0"/>
                <a:ea typeface="Lato" pitchFamily="34" charset="-122"/>
                <a:cs typeface="Lato" pitchFamily="34" charset="-120"/>
              </a:rPr>
              <a:t>4</a:t>
            </a:r>
            <a:endParaRPr lang="en-US" sz="1701" dirty="0"/>
          </a:p>
        </p:txBody>
      </p:sp>
      <p:sp>
        <p:nvSpPr>
          <p:cNvPr id="22" name="Text 16"/>
          <p:cNvSpPr/>
          <p:nvPr/>
        </p:nvSpPr>
        <p:spPr>
          <a:xfrm>
            <a:off x="7464266" y="5479494"/>
            <a:ext cx="3975894" cy="269915"/>
          </a:xfrm>
          <a:prstGeom prst="rect">
            <a:avLst/>
          </a:prstGeom>
          <a:noFill/>
          <a:ln/>
        </p:spPr>
        <p:txBody>
          <a:bodyPr wrap="none" rtlCol="0" anchor="t"/>
          <a:lstStyle/>
          <a:p>
            <a:pPr marL="0" indent="0" algn="l">
              <a:lnSpc>
                <a:spcPts val="2126"/>
              </a:lnSpc>
              <a:buNone/>
            </a:pPr>
            <a:r>
              <a:rPr lang="en-US" sz="2400" b="1" dirty="0">
                <a:solidFill>
                  <a:srgbClr val="282824"/>
                </a:solidFill>
                <a:effectLst>
                  <a:outerShdw blurRad="38100" dist="38100" dir="2700000" algn="tl">
                    <a:srgbClr val="000000">
                      <a:alpha val="43137"/>
                    </a:srgbClr>
                  </a:outerShdw>
                </a:effectLst>
                <a:latin typeface="Lato" pitchFamily="34" charset="0"/>
                <a:ea typeface="Lato" pitchFamily="34" charset="-122"/>
                <a:cs typeface="Lato" pitchFamily="34" charset="-120"/>
              </a:rPr>
              <a:t>Monitoring and Evaluation</a:t>
            </a:r>
            <a:endParaRPr lang="en-US" sz="2400" dirty="0">
              <a:effectLst>
                <a:outerShdw blurRad="38100" dist="38100" dir="2700000" algn="tl">
                  <a:srgbClr val="000000">
                    <a:alpha val="43137"/>
                  </a:srgbClr>
                </a:outerShdw>
              </a:effectLst>
            </a:endParaRPr>
          </a:p>
        </p:txBody>
      </p:sp>
      <p:sp>
        <p:nvSpPr>
          <p:cNvPr id="23" name="Text 17"/>
          <p:cNvSpPr/>
          <p:nvPr/>
        </p:nvSpPr>
        <p:spPr>
          <a:xfrm>
            <a:off x="7464266" y="5852993"/>
            <a:ext cx="4398288" cy="553164"/>
          </a:xfrm>
          <a:prstGeom prst="rect">
            <a:avLst/>
          </a:prstGeom>
          <a:noFill/>
          <a:ln/>
        </p:spPr>
        <p:txBody>
          <a:bodyPr wrap="square" rtlCol="0" anchor="t"/>
          <a:lstStyle/>
          <a:p>
            <a:pPr marL="0" indent="0" algn="l">
              <a:lnSpc>
                <a:spcPts val="2177"/>
              </a:lnSpc>
              <a:buNone/>
            </a:pPr>
            <a:r>
              <a:rPr lang="en-US" sz="2000" dirty="0">
                <a:latin typeface="Lato" pitchFamily="34" charset="0"/>
                <a:ea typeface="Lato" pitchFamily="34" charset="-122"/>
                <a:cs typeface="Lato" pitchFamily="34" charset="-120"/>
              </a:rPr>
              <a:t>Regular viral load testing and assessment of ART effectiveness.</a:t>
            </a:r>
            <a:endParaRPr lang="en-US" sz="2000" dirty="0"/>
          </a:p>
        </p:txBody>
      </p:sp>
      <p:sp>
        <p:nvSpPr>
          <p:cNvPr id="24" name="Text 18"/>
          <p:cNvSpPr/>
          <p:nvPr/>
        </p:nvSpPr>
        <p:spPr>
          <a:xfrm>
            <a:off x="2594967" y="6773228"/>
            <a:ext cx="9440347" cy="1106329"/>
          </a:xfrm>
          <a:prstGeom prst="rect">
            <a:avLst/>
          </a:prstGeom>
          <a:noFill/>
          <a:ln/>
        </p:spPr>
        <p:txBody>
          <a:bodyPr wrap="square" rtlCol="0" anchor="t"/>
          <a:lstStyle/>
          <a:p>
            <a:pPr marL="342900" indent="-342900">
              <a:lnSpc>
                <a:spcPts val="2177"/>
              </a:lnSpc>
              <a:buFont typeface="Wingdings" panose="05000000000000000000" pitchFamily="2" charset="2"/>
              <a:buChar char="q"/>
            </a:pPr>
            <a:r>
              <a:rPr lang="en-US" sz="2400" dirty="0">
                <a:solidFill>
                  <a:srgbClr val="4A4A45"/>
                </a:solidFill>
                <a:latin typeface="Lato" pitchFamily="34" charset="0"/>
                <a:ea typeface="Lato" pitchFamily="34" charset="-122"/>
                <a:cs typeface="Lato" pitchFamily="34" charset="-120"/>
              </a:rPr>
              <a:t>Adherence to ART is crucial for achieving viral suppression, preventing disease progression, and improving overall health for people living with HIV. </a:t>
            </a:r>
            <a:endParaRPr lang="en-US" sz="24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chemeClr val="bg1"/>
          </a:solidFill>
          <a:ln/>
        </p:spPr>
      </p:sp>
      <p:sp>
        <p:nvSpPr>
          <p:cNvPr id="4" name="Text 2"/>
          <p:cNvSpPr/>
          <p:nvPr/>
        </p:nvSpPr>
        <p:spPr>
          <a:xfrm>
            <a:off x="2432407" y="624364"/>
            <a:ext cx="11578233" cy="540068"/>
          </a:xfrm>
          <a:prstGeom prst="rect">
            <a:avLst/>
          </a:prstGeom>
          <a:noFill/>
          <a:ln/>
        </p:spPr>
        <p:txBody>
          <a:bodyPr wrap="none" rtlCol="0" anchor="t"/>
          <a:lstStyle/>
          <a:p>
            <a:pPr marL="0" indent="0">
              <a:lnSpc>
                <a:spcPts val="4253"/>
              </a:lnSpc>
              <a:buNone/>
            </a:pPr>
            <a:r>
              <a:rPr lang="en-US" sz="4000" b="1" dirty="0">
                <a:solidFill>
                  <a:srgbClr val="282824"/>
                </a:solidFill>
                <a:effectLst>
                  <a:outerShdw blurRad="38100" dist="38100" dir="2700000" algn="tl">
                    <a:srgbClr val="000000">
                      <a:alpha val="43137"/>
                    </a:srgbClr>
                  </a:outerShdw>
                </a:effectLst>
                <a:latin typeface="Lato" pitchFamily="34" charset="0"/>
                <a:ea typeface="Lato" pitchFamily="34" charset="-122"/>
                <a:cs typeface="Lato" pitchFamily="34" charset="-120"/>
              </a:rPr>
              <a:t>Viral Suppression and HIV Treatment Outcomes</a:t>
            </a:r>
            <a:endParaRPr lang="en-US" sz="4000" dirty="0">
              <a:effectLst>
                <a:outerShdw blurRad="38100" dist="38100" dir="2700000" algn="tl">
                  <a:srgbClr val="000000">
                    <a:alpha val="43137"/>
                  </a:srgbClr>
                </a:outerShdw>
              </a:effectLst>
            </a:endParaRPr>
          </a:p>
        </p:txBody>
      </p:sp>
      <p:sp>
        <p:nvSpPr>
          <p:cNvPr id="5" name="Shape 3"/>
          <p:cNvSpPr/>
          <p:nvPr/>
        </p:nvSpPr>
        <p:spPr>
          <a:xfrm>
            <a:off x="2594967" y="1510070"/>
            <a:ext cx="1180028" cy="995601"/>
          </a:xfrm>
          <a:prstGeom prst="roundRect">
            <a:avLst>
              <a:gd name="adj" fmla="val 10415"/>
            </a:avLst>
          </a:prstGeom>
          <a:solidFill>
            <a:schemeClr val="accent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p>
      <p:sp>
        <p:nvSpPr>
          <p:cNvPr id="6" name="Text 4"/>
          <p:cNvSpPr/>
          <p:nvPr/>
        </p:nvSpPr>
        <p:spPr>
          <a:xfrm>
            <a:off x="2767727" y="1835110"/>
            <a:ext cx="125373" cy="345519"/>
          </a:xfrm>
          <a:prstGeom prst="rect">
            <a:avLst/>
          </a:prstGeom>
          <a:noFill/>
          <a:ln/>
        </p:spPr>
        <p:txBody>
          <a:bodyPr wrap="none" rtlCol="0" anchor="t"/>
          <a:lstStyle/>
          <a:p>
            <a:pPr marL="0" indent="0" algn="ctr">
              <a:lnSpc>
                <a:spcPts val="2722"/>
              </a:lnSpc>
              <a:buNone/>
            </a:pPr>
            <a:r>
              <a:rPr lang="en-US" sz="1701" b="1" dirty="0">
                <a:solidFill>
                  <a:srgbClr val="282824"/>
                </a:solidFill>
                <a:latin typeface="Lato" pitchFamily="34" charset="0"/>
                <a:ea typeface="Lato" pitchFamily="34" charset="-122"/>
                <a:cs typeface="Lato" pitchFamily="34" charset="-120"/>
              </a:rPr>
              <a:t>1</a:t>
            </a:r>
            <a:endParaRPr lang="en-US" sz="1701" dirty="0"/>
          </a:p>
        </p:txBody>
      </p:sp>
      <p:sp>
        <p:nvSpPr>
          <p:cNvPr id="7" name="Text 5"/>
          <p:cNvSpPr/>
          <p:nvPr/>
        </p:nvSpPr>
        <p:spPr>
          <a:xfrm>
            <a:off x="3947755" y="1682829"/>
            <a:ext cx="2160270" cy="269915"/>
          </a:xfrm>
          <a:prstGeom prst="rect">
            <a:avLst/>
          </a:prstGeom>
          <a:noFill/>
          <a:ln/>
        </p:spPr>
        <p:txBody>
          <a:bodyPr wrap="none" rtlCol="0" anchor="t"/>
          <a:lstStyle/>
          <a:p>
            <a:pPr marL="0" indent="0" algn="l">
              <a:lnSpc>
                <a:spcPts val="2126"/>
              </a:lnSpc>
              <a:buNone/>
            </a:pPr>
            <a:r>
              <a:rPr lang="en-US" sz="2400" b="1" dirty="0">
                <a:solidFill>
                  <a:srgbClr val="282824"/>
                </a:solidFill>
                <a:latin typeface="Lato" pitchFamily="34" charset="0"/>
                <a:ea typeface="Lato" pitchFamily="34" charset="-122"/>
                <a:cs typeface="Lato" pitchFamily="34" charset="-120"/>
              </a:rPr>
              <a:t>Viral Load Reduction</a:t>
            </a:r>
            <a:endParaRPr lang="en-US" sz="2400" dirty="0"/>
          </a:p>
        </p:txBody>
      </p:sp>
      <p:sp>
        <p:nvSpPr>
          <p:cNvPr id="8" name="Text 6"/>
          <p:cNvSpPr/>
          <p:nvPr/>
        </p:nvSpPr>
        <p:spPr>
          <a:xfrm>
            <a:off x="3947755" y="2056328"/>
            <a:ext cx="4233863" cy="276582"/>
          </a:xfrm>
          <a:prstGeom prst="rect">
            <a:avLst/>
          </a:prstGeom>
          <a:noFill/>
          <a:ln/>
        </p:spPr>
        <p:txBody>
          <a:bodyPr wrap="none" rtlCol="0" anchor="t"/>
          <a:lstStyle/>
          <a:p>
            <a:pPr marL="0" indent="0" algn="l">
              <a:lnSpc>
                <a:spcPts val="2177"/>
              </a:lnSpc>
              <a:buNone/>
            </a:pPr>
            <a:r>
              <a:rPr lang="en-US" sz="2000" dirty="0">
                <a:solidFill>
                  <a:srgbClr val="4A4A45"/>
                </a:solidFill>
                <a:latin typeface="Lato" pitchFamily="34" charset="0"/>
                <a:ea typeface="Lato" pitchFamily="34" charset="-122"/>
                <a:cs typeface="Lato" pitchFamily="34" charset="-120"/>
              </a:rPr>
              <a:t>ART effectively reduces viral load to undetectable levels.</a:t>
            </a:r>
            <a:endParaRPr lang="en-US" sz="2000" dirty="0"/>
          </a:p>
        </p:txBody>
      </p:sp>
      <p:sp>
        <p:nvSpPr>
          <p:cNvPr id="9" name="Shape 7"/>
          <p:cNvSpPr/>
          <p:nvPr/>
        </p:nvSpPr>
        <p:spPr>
          <a:xfrm>
            <a:off x="3861316" y="2487394"/>
            <a:ext cx="8087677" cy="17264"/>
          </a:xfrm>
          <a:prstGeom prst="rect">
            <a:avLst/>
          </a:prstGeom>
          <a:solidFill>
            <a:srgbClr val="CDCDCA"/>
          </a:solidFill>
          <a:ln/>
        </p:spPr>
      </p:sp>
      <p:sp>
        <p:nvSpPr>
          <p:cNvPr id="10" name="Shape 8"/>
          <p:cNvSpPr/>
          <p:nvPr/>
        </p:nvSpPr>
        <p:spPr>
          <a:xfrm>
            <a:off x="2594967" y="2591991"/>
            <a:ext cx="2360057" cy="995601"/>
          </a:xfrm>
          <a:prstGeom prst="roundRect">
            <a:avLst>
              <a:gd name="adj" fmla="val 10415"/>
            </a:avLst>
          </a:prstGeom>
          <a:solidFill>
            <a:schemeClr val="accent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p>
      <p:sp>
        <p:nvSpPr>
          <p:cNvPr id="11" name="Text 9"/>
          <p:cNvSpPr/>
          <p:nvPr/>
        </p:nvSpPr>
        <p:spPr>
          <a:xfrm>
            <a:off x="2767727" y="2917031"/>
            <a:ext cx="125373" cy="345519"/>
          </a:xfrm>
          <a:prstGeom prst="rect">
            <a:avLst/>
          </a:prstGeom>
          <a:noFill/>
          <a:ln/>
        </p:spPr>
        <p:txBody>
          <a:bodyPr wrap="none" rtlCol="0" anchor="t"/>
          <a:lstStyle/>
          <a:p>
            <a:pPr marL="0" indent="0" algn="ctr">
              <a:lnSpc>
                <a:spcPts val="2722"/>
              </a:lnSpc>
              <a:buNone/>
            </a:pPr>
            <a:r>
              <a:rPr lang="en-US" sz="1701" b="1" dirty="0">
                <a:solidFill>
                  <a:srgbClr val="282824"/>
                </a:solidFill>
                <a:latin typeface="Lato" pitchFamily="34" charset="0"/>
                <a:ea typeface="Lato" pitchFamily="34" charset="-122"/>
                <a:cs typeface="Lato" pitchFamily="34" charset="-120"/>
              </a:rPr>
              <a:t>2</a:t>
            </a:r>
            <a:endParaRPr lang="en-US" sz="1701" dirty="0"/>
          </a:p>
        </p:txBody>
      </p:sp>
      <p:sp>
        <p:nvSpPr>
          <p:cNvPr id="12" name="Text 10"/>
          <p:cNvSpPr/>
          <p:nvPr/>
        </p:nvSpPr>
        <p:spPr>
          <a:xfrm>
            <a:off x="5127784" y="2764750"/>
            <a:ext cx="2656522" cy="269915"/>
          </a:xfrm>
          <a:prstGeom prst="rect">
            <a:avLst/>
          </a:prstGeom>
          <a:noFill/>
          <a:ln/>
        </p:spPr>
        <p:txBody>
          <a:bodyPr wrap="none" rtlCol="0" anchor="t"/>
          <a:lstStyle/>
          <a:p>
            <a:pPr marL="0" indent="0" algn="l">
              <a:lnSpc>
                <a:spcPts val="2126"/>
              </a:lnSpc>
              <a:buNone/>
            </a:pPr>
            <a:r>
              <a:rPr lang="en-US" sz="2400" b="1" dirty="0">
                <a:solidFill>
                  <a:srgbClr val="282824"/>
                </a:solidFill>
                <a:latin typeface="Lato" pitchFamily="34" charset="0"/>
                <a:ea typeface="Lato" pitchFamily="34" charset="-122"/>
                <a:cs typeface="Lato" pitchFamily="34" charset="-120"/>
              </a:rPr>
              <a:t>Improved Immune Function</a:t>
            </a:r>
            <a:endParaRPr lang="en-US" sz="2400" dirty="0"/>
          </a:p>
        </p:txBody>
      </p:sp>
      <p:sp>
        <p:nvSpPr>
          <p:cNvPr id="13" name="Text 11"/>
          <p:cNvSpPr/>
          <p:nvPr/>
        </p:nvSpPr>
        <p:spPr>
          <a:xfrm>
            <a:off x="5127784" y="3138249"/>
            <a:ext cx="5360551" cy="276582"/>
          </a:xfrm>
          <a:prstGeom prst="rect">
            <a:avLst/>
          </a:prstGeom>
          <a:solidFill>
            <a:schemeClr val="bg1"/>
          </a:solidFill>
          <a:ln/>
        </p:spPr>
        <p:txBody>
          <a:bodyPr wrap="none" rtlCol="0" anchor="t"/>
          <a:lstStyle/>
          <a:p>
            <a:pPr marL="0" indent="0" algn="l">
              <a:lnSpc>
                <a:spcPts val="2177"/>
              </a:lnSpc>
              <a:buNone/>
            </a:pPr>
            <a:r>
              <a:rPr lang="en-US" sz="2000" dirty="0">
                <a:solidFill>
                  <a:srgbClr val="4A4A45"/>
                </a:solidFill>
                <a:latin typeface="Lato" pitchFamily="34" charset="0"/>
                <a:ea typeface="Lato" pitchFamily="34" charset="-122"/>
                <a:cs typeface="Lato" pitchFamily="34" charset="-120"/>
              </a:rPr>
              <a:t>ART strengthens the immune system, reducing opportunistic infections.</a:t>
            </a:r>
            <a:endParaRPr lang="en-US" sz="2000" dirty="0"/>
          </a:p>
        </p:txBody>
      </p:sp>
      <p:sp>
        <p:nvSpPr>
          <p:cNvPr id="14" name="Shape 12"/>
          <p:cNvSpPr/>
          <p:nvPr/>
        </p:nvSpPr>
        <p:spPr>
          <a:xfrm>
            <a:off x="5041344" y="3569315"/>
            <a:ext cx="6907649" cy="17264"/>
          </a:xfrm>
          <a:prstGeom prst="rect">
            <a:avLst/>
          </a:prstGeom>
          <a:solidFill>
            <a:srgbClr val="CDCDCA"/>
          </a:solidFill>
          <a:ln/>
        </p:spPr>
      </p:sp>
      <p:sp>
        <p:nvSpPr>
          <p:cNvPr id="15" name="Shape 13"/>
          <p:cNvSpPr/>
          <p:nvPr/>
        </p:nvSpPr>
        <p:spPr>
          <a:xfrm>
            <a:off x="2594967" y="3673912"/>
            <a:ext cx="3540085" cy="995601"/>
          </a:xfrm>
          <a:prstGeom prst="roundRect">
            <a:avLst>
              <a:gd name="adj" fmla="val 10415"/>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p>
      <p:sp>
        <p:nvSpPr>
          <p:cNvPr id="16" name="Text 14"/>
          <p:cNvSpPr/>
          <p:nvPr/>
        </p:nvSpPr>
        <p:spPr>
          <a:xfrm>
            <a:off x="2767727" y="3998952"/>
            <a:ext cx="125373" cy="345519"/>
          </a:xfrm>
          <a:prstGeom prst="rect">
            <a:avLst/>
          </a:prstGeom>
          <a:noFill/>
          <a:ln/>
        </p:spPr>
        <p:txBody>
          <a:bodyPr wrap="none" rtlCol="0" anchor="t"/>
          <a:lstStyle/>
          <a:p>
            <a:pPr marL="0" indent="0" algn="ctr">
              <a:lnSpc>
                <a:spcPts val="2722"/>
              </a:lnSpc>
              <a:buNone/>
            </a:pPr>
            <a:r>
              <a:rPr lang="en-US" sz="1701" b="1" dirty="0">
                <a:solidFill>
                  <a:srgbClr val="282824"/>
                </a:solidFill>
                <a:latin typeface="Lato" pitchFamily="34" charset="0"/>
                <a:ea typeface="Lato" pitchFamily="34" charset="-122"/>
                <a:cs typeface="Lato" pitchFamily="34" charset="-120"/>
              </a:rPr>
              <a:t>3</a:t>
            </a:r>
            <a:endParaRPr lang="en-US" sz="1701" dirty="0"/>
          </a:p>
        </p:txBody>
      </p:sp>
      <p:sp>
        <p:nvSpPr>
          <p:cNvPr id="17" name="Text 15"/>
          <p:cNvSpPr/>
          <p:nvPr/>
        </p:nvSpPr>
        <p:spPr>
          <a:xfrm>
            <a:off x="6307812" y="3846671"/>
            <a:ext cx="2506623" cy="269915"/>
          </a:xfrm>
          <a:prstGeom prst="rect">
            <a:avLst/>
          </a:prstGeom>
          <a:noFill/>
          <a:ln/>
        </p:spPr>
        <p:txBody>
          <a:bodyPr wrap="none" rtlCol="0" anchor="t"/>
          <a:lstStyle/>
          <a:p>
            <a:pPr marL="0" indent="0" algn="l">
              <a:lnSpc>
                <a:spcPts val="2126"/>
              </a:lnSpc>
              <a:buNone/>
            </a:pPr>
            <a:r>
              <a:rPr lang="en-US" sz="2400" b="1" dirty="0">
                <a:solidFill>
                  <a:srgbClr val="282824"/>
                </a:solidFill>
                <a:latin typeface="Lato" pitchFamily="34" charset="0"/>
                <a:ea typeface="Lato" pitchFamily="34" charset="-122"/>
                <a:cs typeface="Lato" pitchFamily="34" charset="-120"/>
              </a:rPr>
              <a:t>Increased Life Expectancy</a:t>
            </a:r>
            <a:endParaRPr lang="en-US" sz="2400" dirty="0"/>
          </a:p>
        </p:txBody>
      </p:sp>
      <p:sp>
        <p:nvSpPr>
          <p:cNvPr id="18" name="Text 16"/>
          <p:cNvSpPr/>
          <p:nvPr/>
        </p:nvSpPr>
        <p:spPr>
          <a:xfrm>
            <a:off x="6146800" y="4220170"/>
            <a:ext cx="4754364" cy="250230"/>
          </a:xfrm>
          <a:prstGeom prst="rect">
            <a:avLst/>
          </a:prstGeom>
          <a:noFill/>
          <a:ln/>
        </p:spPr>
        <p:txBody>
          <a:bodyPr wrap="none" rtlCol="0" anchor="t"/>
          <a:lstStyle/>
          <a:p>
            <a:pPr marL="0" indent="0" algn="l">
              <a:lnSpc>
                <a:spcPts val="2177"/>
              </a:lnSpc>
              <a:buNone/>
            </a:pPr>
            <a:r>
              <a:rPr lang="en-US" sz="2000" dirty="0">
                <a:solidFill>
                  <a:srgbClr val="4A4A45"/>
                </a:solidFill>
                <a:latin typeface="Lato" pitchFamily="34" charset="0"/>
                <a:ea typeface="Lato" pitchFamily="34" charset="-122"/>
                <a:cs typeface="Lato" pitchFamily="34" charset="-120"/>
              </a:rPr>
              <a:t>ART significantly extends the lifespan of people living with HIV.</a:t>
            </a:r>
            <a:endParaRPr lang="en-US" sz="2000" dirty="0"/>
          </a:p>
        </p:txBody>
      </p:sp>
      <p:sp>
        <p:nvSpPr>
          <p:cNvPr id="19" name="Shape 17"/>
          <p:cNvSpPr/>
          <p:nvPr/>
        </p:nvSpPr>
        <p:spPr>
          <a:xfrm>
            <a:off x="6221373" y="4651236"/>
            <a:ext cx="5727621" cy="17264"/>
          </a:xfrm>
          <a:prstGeom prst="rect">
            <a:avLst/>
          </a:prstGeom>
          <a:solidFill>
            <a:srgbClr val="CDCDCA"/>
          </a:solidFill>
          <a:ln/>
        </p:spPr>
      </p:sp>
      <p:sp>
        <p:nvSpPr>
          <p:cNvPr id="20" name="Shape 18"/>
          <p:cNvSpPr/>
          <p:nvPr/>
        </p:nvSpPr>
        <p:spPr>
          <a:xfrm>
            <a:off x="2594967" y="4755833"/>
            <a:ext cx="4720114" cy="1272183"/>
          </a:xfrm>
          <a:prstGeom prst="roundRect">
            <a:avLst>
              <a:gd name="adj" fmla="val 8151"/>
            </a:avLst>
          </a:prstGeom>
          <a:solidFill>
            <a:schemeClr val="accent4">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p>
      <p:sp>
        <p:nvSpPr>
          <p:cNvPr id="21" name="Text 19"/>
          <p:cNvSpPr/>
          <p:nvPr/>
        </p:nvSpPr>
        <p:spPr>
          <a:xfrm>
            <a:off x="2767727" y="5219105"/>
            <a:ext cx="125373" cy="345519"/>
          </a:xfrm>
          <a:prstGeom prst="rect">
            <a:avLst/>
          </a:prstGeom>
          <a:noFill/>
          <a:ln/>
        </p:spPr>
        <p:txBody>
          <a:bodyPr wrap="none" rtlCol="0" anchor="t"/>
          <a:lstStyle/>
          <a:p>
            <a:pPr marL="0" indent="0" algn="ctr">
              <a:lnSpc>
                <a:spcPts val="2722"/>
              </a:lnSpc>
              <a:buNone/>
            </a:pPr>
            <a:r>
              <a:rPr lang="en-US" sz="1701" b="1" dirty="0">
                <a:solidFill>
                  <a:srgbClr val="282824"/>
                </a:solidFill>
                <a:latin typeface="Lato" pitchFamily="34" charset="0"/>
                <a:ea typeface="Lato" pitchFamily="34" charset="-122"/>
                <a:cs typeface="Lato" pitchFamily="34" charset="-120"/>
              </a:rPr>
              <a:t>4</a:t>
            </a:r>
            <a:endParaRPr lang="en-US" sz="1701" dirty="0"/>
          </a:p>
        </p:txBody>
      </p:sp>
      <p:sp>
        <p:nvSpPr>
          <p:cNvPr id="22" name="Text 20"/>
          <p:cNvSpPr/>
          <p:nvPr/>
        </p:nvSpPr>
        <p:spPr>
          <a:xfrm>
            <a:off x="7487841" y="4928592"/>
            <a:ext cx="2338745" cy="269915"/>
          </a:xfrm>
          <a:prstGeom prst="rect">
            <a:avLst/>
          </a:prstGeom>
          <a:noFill/>
          <a:ln/>
        </p:spPr>
        <p:txBody>
          <a:bodyPr wrap="none" rtlCol="0" anchor="t"/>
          <a:lstStyle/>
          <a:p>
            <a:pPr marL="0" indent="0" algn="l">
              <a:lnSpc>
                <a:spcPts val="2126"/>
              </a:lnSpc>
              <a:buNone/>
            </a:pPr>
            <a:r>
              <a:rPr lang="en-US" sz="2400" b="1" dirty="0">
                <a:solidFill>
                  <a:srgbClr val="282824"/>
                </a:solidFill>
                <a:latin typeface="Lato" pitchFamily="34" charset="0"/>
                <a:ea typeface="Lato" pitchFamily="34" charset="-122"/>
                <a:cs typeface="Lato" pitchFamily="34" charset="-120"/>
              </a:rPr>
              <a:t>Improved Quality of Life</a:t>
            </a:r>
            <a:endParaRPr lang="en-US" sz="2400" dirty="0"/>
          </a:p>
        </p:txBody>
      </p:sp>
      <p:sp>
        <p:nvSpPr>
          <p:cNvPr id="23" name="Text 21"/>
          <p:cNvSpPr/>
          <p:nvPr/>
        </p:nvSpPr>
        <p:spPr>
          <a:xfrm>
            <a:off x="7487841" y="5302091"/>
            <a:ext cx="4374713" cy="553164"/>
          </a:xfrm>
          <a:prstGeom prst="rect">
            <a:avLst/>
          </a:prstGeom>
          <a:noFill/>
          <a:ln/>
        </p:spPr>
        <p:txBody>
          <a:bodyPr wrap="square" rtlCol="0" anchor="t"/>
          <a:lstStyle/>
          <a:p>
            <a:pPr marL="0" indent="0" algn="l">
              <a:lnSpc>
                <a:spcPts val="2177"/>
              </a:lnSpc>
              <a:buNone/>
            </a:pPr>
            <a:r>
              <a:rPr lang="en-US" sz="2000" dirty="0">
                <a:solidFill>
                  <a:srgbClr val="4A4A45"/>
                </a:solidFill>
                <a:latin typeface="Lato" pitchFamily="34" charset="0"/>
                <a:ea typeface="Lato" pitchFamily="34" charset="-122"/>
                <a:cs typeface="Lato" pitchFamily="34" charset="-120"/>
              </a:rPr>
              <a:t>ART allows individuals to live healthier and more fulfilling lives.</a:t>
            </a:r>
            <a:endParaRPr lang="en-US" sz="2000" dirty="0"/>
          </a:p>
        </p:txBody>
      </p:sp>
      <p:sp>
        <p:nvSpPr>
          <p:cNvPr id="24" name="Text 22"/>
          <p:cNvSpPr/>
          <p:nvPr/>
        </p:nvSpPr>
        <p:spPr>
          <a:xfrm>
            <a:off x="2594967" y="6364565"/>
            <a:ext cx="9440347" cy="1608950"/>
          </a:xfrm>
          <a:prstGeom prst="rect">
            <a:avLst/>
          </a:prstGeom>
          <a:noFill/>
          <a:ln/>
        </p:spPr>
        <p:txBody>
          <a:bodyPr wrap="square" rtlCol="0" anchor="t"/>
          <a:lstStyle/>
          <a:p>
            <a:pPr marL="342900" indent="-342900">
              <a:lnSpc>
                <a:spcPts val="2177"/>
              </a:lnSpc>
              <a:buFont typeface="Wingdings" panose="05000000000000000000" pitchFamily="2" charset="2"/>
              <a:buChar char="q"/>
            </a:pPr>
            <a:r>
              <a:rPr lang="en-US" sz="2800" dirty="0" smtClean="0">
                <a:solidFill>
                  <a:srgbClr val="4A4A45"/>
                </a:solidFill>
                <a:latin typeface="Maiandra GD" panose="020E0502030308020204" pitchFamily="34" charset="0"/>
                <a:ea typeface="Lato" pitchFamily="34" charset="-122"/>
                <a:cs typeface="Lato" pitchFamily="34" charset="-120"/>
              </a:rPr>
              <a:t>Viral suppression is a crucial goal of HIV treatment. </a:t>
            </a:r>
          </a:p>
          <a:p>
            <a:pPr>
              <a:lnSpc>
                <a:spcPts val="2177"/>
              </a:lnSpc>
            </a:pPr>
            <a:endParaRPr lang="en-US" sz="2800" dirty="0" smtClean="0">
              <a:solidFill>
                <a:srgbClr val="4A4A45"/>
              </a:solidFill>
              <a:latin typeface="Maiandra GD" panose="020E0502030308020204" pitchFamily="34" charset="0"/>
              <a:ea typeface="Lato" pitchFamily="34" charset="-122"/>
              <a:cs typeface="Lato" pitchFamily="34" charset="-120"/>
            </a:endParaRPr>
          </a:p>
          <a:p>
            <a:pPr marL="342900" indent="-342900">
              <a:lnSpc>
                <a:spcPts val="2177"/>
              </a:lnSpc>
              <a:buFont typeface="Wingdings" panose="05000000000000000000" pitchFamily="2" charset="2"/>
              <a:buChar char="q"/>
            </a:pPr>
            <a:r>
              <a:rPr lang="en-US" sz="2800" dirty="0" smtClean="0">
                <a:solidFill>
                  <a:srgbClr val="4A4A45"/>
                </a:solidFill>
                <a:latin typeface="Maiandra GD" panose="020E0502030308020204" pitchFamily="34" charset="0"/>
                <a:ea typeface="Lato" pitchFamily="34" charset="-122"/>
                <a:cs typeface="Lato" pitchFamily="34" charset="-120"/>
              </a:rPr>
              <a:t>Antiretroviral therapy (ART) effectively reduces viral load to undetectable levels, which translates into significant improvements in immune function and a reduced risk of transmitting HIV to others. </a:t>
            </a:r>
            <a:endParaRPr lang="en-US" sz="2800" dirty="0">
              <a:latin typeface="Maiandra GD" panose="020E0502030308020204"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11513939"/>
          </a:xfrm>
          <a:prstGeom prst="rect">
            <a:avLst/>
          </a:prstGeom>
          <a:solidFill>
            <a:schemeClr val="bg1"/>
          </a:solidFill>
          <a:ln/>
        </p:spPr>
      </p:sp>
      <p:sp>
        <p:nvSpPr>
          <p:cNvPr id="4" name="Text 2"/>
          <p:cNvSpPr/>
          <p:nvPr/>
        </p:nvSpPr>
        <p:spPr>
          <a:xfrm>
            <a:off x="2594967" y="475177"/>
            <a:ext cx="8781594" cy="668893"/>
          </a:xfrm>
          <a:prstGeom prst="rect">
            <a:avLst/>
          </a:prstGeom>
          <a:noFill/>
          <a:ln/>
        </p:spPr>
        <p:txBody>
          <a:bodyPr wrap="none" rtlCol="0" anchor="t"/>
          <a:lstStyle/>
          <a:p>
            <a:pPr marL="0" indent="0">
              <a:lnSpc>
                <a:spcPts val="4253"/>
              </a:lnSpc>
              <a:buNone/>
            </a:pPr>
            <a:r>
              <a:rPr lang="en-US" sz="4400" b="1" dirty="0">
                <a:solidFill>
                  <a:srgbClr val="282824"/>
                </a:solidFill>
                <a:effectLst>
                  <a:outerShdw blurRad="38100" dist="38100" dir="2700000" algn="tl">
                    <a:srgbClr val="000000">
                      <a:alpha val="43137"/>
                    </a:srgbClr>
                  </a:outerShdw>
                </a:effectLst>
                <a:latin typeface="Lato" pitchFamily="34" charset="0"/>
                <a:ea typeface="Lato" pitchFamily="34" charset="-122"/>
                <a:cs typeface="Lato" pitchFamily="34" charset="-120"/>
              </a:rPr>
              <a:t>Prevention of HIV Transmission</a:t>
            </a:r>
            <a:endParaRPr lang="en-US" sz="4400" dirty="0">
              <a:effectLst>
                <a:outerShdw blurRad="38100" dist="38100" dir="2700000" algn="tl">
                  <a:srgbClr val="000000">
                    <a:alpha val="43137"/>
                  </a:srgbClr>
                </a:outerShdw>
              </a:effectLst>
            </a:endParaRPr>
          </a:p>
        </p:txBody>
      </p:sp>
      <p:pic>
        <p:nvPicPr>
          <p:cNvPr id="5" name="Image 0" descr="preencoded.png"/>
          <p:cNvPicPr>
            <a:picLocks noChangeAspect="1"/>
          </p:cNvPicPr>
          <p:nvPr/>
        </p:nvPicPr>
        <p:blipFill>
          <a:blip r:embed="rId3"/>
          <a:stretch>
            <a:fillRect/>
          </a:stretch>
        </p:blipFill>
        <p:spPr>
          <a:xfrm>
            <a:off x="2594967" y="1360884"/>
            <a:ext cx="864037" cy="1382554"/>
          </a:xfrm>
          <a:prstGeom prst="rect">
            <a:avLst/>
          </a:prstGeom>
          <a:solidFill>
            <a:schemeClr val="accent4">
              <a:lumMod val="75000"/>
            </a:schemeClr>
          </a:solidFill>
        </p:spPr>
      </p:pic>
      <p:sp>
        <p:nvSpPr>
          <p:cNvPr id="6" name="Text 3"/>
          <p:cNvSpPr/>
          <p:nvPr/>
        </p:nvSpPr>
        <p:spPr>
          <a:xfrm>
            <a:off x="3718203" y="1533644"/>
            <a:ext cx="2160270" cy="269915"/>
          </a:xfrm>
          <a:prstGeom prst="rect">
            <a:avLst/>
          </a:prstGeom>
          <a:noFill/>
          <a:ln/>
        </p:spPr>
        <p:txBody>
          <a:bodyPr wrap="none" rtlCol="0" anchor="t"/>
          <a:lstStyle/>
          <a:p>
            <a:pPr marL="0" indent="0" algn="l">
              <a:lnSpc>
                <a:spcPts val="2126"/>
              </a:lnSpc>
              <a:buNone/>
            </a:pPr>
            <a:r>
              <a:rPr lang="en-US" sz="2800" b="1" dirty="0">
                <a:solidFill>
                  <a:srgbClr val="282824"/>
                </a:solidFill>
                <a:latin typeface="Lato" pitchFamily="34" charset="0"/>
                <a:ea typeface="Lato" pitchFamily="34" charset="-122"/>
                <a:cs typeface="Lato" pitchFamily="34" charset="-120"/>
              </a:rPr>
              <a:t>Condom Use</a:t>
            </a:r>
            <a:endParaRPr lang="en-US" sz="2800" dirty="0"/>
          </a:p>
        </p:txBody>
      </p:sp>
      <p:sp>
        <p:nvSpPr>
          <p:cNvPr id="7" name="Text 4"/>
          <p:cNvSpPr/>
          <p:nvPr/>
        </p:nvSpPr>
        <p:spPr>
          <a:xfrm>
            <a:off x="3718203" y="1907143"/>
            <a:ext cx="8317111" cy="276582"/>
          </a:xfrm>
          <a:prstGeom prst="rect">
            <a:avLst/>
          </a:prstGeom>
          <a:noFill/>
          <a:ln/>
        </p:spPr>
        <p:txBody>
          <a:bodyPr wrap="none" rtlCol="0" anchor="t"/>
          <a:lstStyle/>
          <a:p>
            <a:pPr marL="0" indent="0" algn="l">
              <a:lnSpc>
                <a:spcPts val="2177"/>
              </a:lnSpc>
              <a:buNone/>
            </a:pPr>
            <a:r>
              <a:rPr lang="en-US" sz="2000" dirty="0">
                <a:solidFill>
                  <a:srgbClr val="4A4A45"/>
                </a:solidFill>
                <a:latin typeface="Lato" pitchFamily="34" charset="0"/>
                <a:ea typeface="Lato" pitchFamily="34" charset="-122"/>
                <a:cs typeface="Lato" pitchFamily="34" charset="-120"/>
              </a:rPr>
              <a:t>Condoms are highly effective in preventing HIV transmission during sexual activity.</a:t>
            </a:r>
            <a:endParaRPr lang="en-US" sz="2000" dirty="0"/>
          </a:p>
        </p:txBody>
      </p:sp>
      <p:pic>
        <p:nvPicPr>
          <p:cNvPr id="8" name="Image 1" descr="preencoded.png"/>
          <p:cNvPicPr>
            <a:picLocks noChangeAspect="1"/>
          </p:cNvPicPr>
          <p:nvPr/>
        </p:nvPicPr>
        <p:blipFill>
          <a:blip r:embed="rId4"/>
          <a:stretch>
            <a:fillRect/>
          </a:stretch>
        </p:blipFill>
        <p:spPr>
          <a:xfrm>
            <a:off x="2594967" y="2743438"/>
            <a:ext cx="864037" cy="1382554"/>
          </a:xfrm>
          <a:prstGeom prst="rect">
            <a:avLst/>
          </a:prstGeom>
          <a:solidFill>
            <a:schemeClr val="accent4">
              <a:lumMod val="75000"/>
            </a:schemeClr>
          </a:solidFill>
        </p:spPr>
      </p:pic>
      <p:sp>
        <p:nvSpPr>
          <p:cNvPr id="9" name="Text 5"/>
          <p:cNvSpPr/>
          <p:nvPr/>
        </p:nvSpPr>
        <p:spPr>
          <a:xfrm>
            <a:off x="3718203" y="2916198"/>
            <a:ext cx="2629495" cy="269915"/>
          </a:xfrm>
          <a:prstGeom prst="rect">
            <a:avLst/>
          </a:prstGeom>
          <a:noFill/>
          <a:ln/>
        </p:spPr>
        <p:txBody>
          <a:bodyPr wrap="none" rtlCol="0" anchor="t"/>
          <a:lstStyle/>
          <a:p>
            <a:pPr marL="0" indent="0" algn="l">
              <a:lnSpc>
                <a:spcPts val="2126"/>
              </a:lnSpc>
              <a:buNone/>
            </a:pPr>
            <a:r>
              <a:rPr lang="en-US" sz="2800" b="1" dirty="0">
                <a:solidFill>
                  <a:srgbClr val="282824"/>
                </a:solidFill>
                <a:latin typeface="Lato" pitchFamily="34" charset="0"/>
                <a:ea typeface="Lato" pitchFamily="34" charset="-122"/>
                <a:cs typeface="Lato" pitchFamily="34" charset="-120"/>
              </a:rPr>
              <a:t>Needle Exchange Programs</a:t>
            </a:r>
            <a:endParaRPr lang="en-US" sz="2800" dirty="0"/>
          </a:p>
        </p:txBody>
      </p:sp>
      <p:sp>
        <p:nvSpPr>
          <p:cNvPr id="10" name="Text 6"/>
          <p:cNvSpPr/>
          <p:nvPr/>
        </p:nvSpPr>
        <p:spPr>
          <a:xfrm>
            <a:off x="3718203" y="3289696"/>
            <a:ext cx="8317111" cy="650081"/>
          </a:xfrm>
          <a:prstGeom prst="rect">
            <a:avLst/>
          </a:prstGeom>
          <a:noFill/>
          <a:ln/>
        </p:spPr>
        <p:txBody>
          <a:bodyPr wrap="none" rtlCol="0" anchor="t"/>
          <a:lstStyle/>
          <a:p>
            <a:pPr marL="0" indent="0" algn="l">
              <a:lnSpc>
                <a:spcPts val="2177"/>
              </a:lnSpc>
              <a:buNone/>
            </a:pPr>
            <a:r>
              <a:rPr lang="en-US" sz="2000" dirty="0">
                <a:solidFill>
                  <a:srgbClr val="4A4A45"/>
                </a:solidFill>
                <a:latin typeface="Lato" pitchFamily="34" charset="0"/>
                <a:ea typeface="Lato" pitchFamily="34" charset="-122"/>
                <a:cs typeface="Lato" pitchFamily="34" charset="-120"/>
              </a:rPr>
              <a:t>Needle exchange programs reduce the risk of HIV </a:t>
            </a:r>
            <a:r>
              <a:rPr lang="en-US" sz="2000" dirty="0" smtClean="0">
                <a:solidFill>
                  <a:srgbClr val="4A4A45"/>
                </a:solidFill>
                <a:latin typeface="Lato" pitchFamily="34" charset="0"/>
                <a:ea typeface="Lato" pitchFamily="34" charset="-122"/>
                <a:cs typeface="Lato" pitchFamily="34" charset="-120"/>
              </a:rPr>
              <a:t>transmission</a:t>
            </a:r>
          </a:p>
          <a:p>
            <a:pPr marL="0" indent="0" algn="l">
              <a:lnSpc>
                <a:spcPts val="2177"/>
              </a:lnSpc>
              <a:buNone/>
            </a:pPr>
            <a:r>
              <a:rPr lang="en-US" sz="2000" dirty="0" smtClean="0">
                <a:solidFill>
                  <a:srgbClr val="4A4A45"/>
                </a:solidFill>
                <a:latin typeface="Lato" pitchFamily="34" charset="0"/>
                <a:ea typeface="Lato" pitchFamily="34" charset="-122"/>
                <a:cs typeface="Lato" pitchFamily="34" charset="-120"/>
              </a:rPr>
              <a:t> </a:t>
            </a:r>
            <a:r>
              <a:rPr lang="en-US" sz="2000" dirty="0">
                <a:solidFill>
                  <a:srgbClr val="4A4A45"/>
                </a:solidFill>
                <a:latin typeface="Lato" pitchFamily="34" charset="0"/>
                <a:ea typeface="Lato" pitchFamily="34" charset="-122"/>
                <a:cs typeface="Lato" pitchFamily="34" charset="-120"/>
              </a:rPr>
              <a:t>among people who inject drugs.</a:t>
            </a:r>
            <a:endParaRPr lang="en-US" sz="2000" dirty="0"/>
          </a:p>
        </p:txBody>
      </p:sp>
      <p:pic>
        <p:nvPicPr>
          <p:cNvPr id="11" name="Image 2" descr="preencoded.png"/>
          <p:cNvPicPr>
            <a:picLocks noChangeAspect="1"/>
          </p:cNvPicPr>
          <p:nvPr/>
        </p:nvPicPr>
        <p:blipFill>
          <a:blip r:embed="rId5"/>
          <a:stretch>
            <a:fillRect/>
          </a:stretch>
        </p:blipFill>
        <p:spPr>
          <a:xfrm>
            <a:off x="2594967" y="4125992"/>
            <a:ext cx="864037" cy="1382554"/>
          </a:xfrm>
          <a:prstGeom prst="rect">
            <a:avLst/>
          </a:prstGeom>
          <a:solidFill>
            <a:schemeClr val="accent4">
              <a:lumMod val="75000"/>
            </a:schemeClr>
          </a:solidFill>
        </p:spPr>
      </p:pic>
      <p:sp>
        <p:nvSpPr>
          <p:cNvPr id="12" name="Text 7"/>
          <p:cNvSpPr/>
          <p:nvPr/>
        </p:nvSpPr>
        <p:spPr>
          <a:xfrm>
            <a:off x="3718202" y="4232868"/>
            <a:ext cx="4855781" cy="442675"/>
          </a:xfrm>
          <a:prstGeom prst="rect">
            <a:avLst/>
          </a:prstGeom>
          <a:noFill/>
          <a:ln/>
        </p:spPr>
        <p:txBody>
          <a:bodyPr wrap="none" rtlCol="0" anchor="t"/>
          <a:lstStyle/>
          <a:p>
            <a:pPr marL="0" indent="0" algn="l">
              <a:lnSpc>
                <a:spcPts val="2126"/>
              </a:lnSpc>
              <a:buNone/>
            </a:pPr>
            <a:r>
              <a:rPr lang="en-US" sz="2800" b="1" dirty="0">
                <a:solidFill>
                  <a:srgbClr val="282824"/>
                </a:solidFill>
                <a:latin typeface="Lato" pitchFamily="34" charset="0"/>
                <a:ea typeface="Lato" pitchFamily="34" charset="-122"/>
                <a:cs typeface="Lato" pitchFamily="34" charset="-120"/>
              </a:rPr>
              <a:t>Antiretroviral Therapy (ART)</a:t>
            </a:r>
            <a:endParaRPr lang="en-US" sz="2800" dirty="0"/>
          </a:p>
        </p:txBody>
      </p:sp>
      <p:sp>
        <p:nvSpPr>
          <p:cNvPr id="13" name="Text 8"/>
          <p:cNvSpPr/>
          <p:nvPr/>
        </p:nvSpPr>
        <p:spPr>
          <a:xfrm>
            <a:off x="3718203" y="4672251"/>
            <a:ext cx="8317111" cy="276582"/>
          </a:xfrm>
          <a:prstGeom prst="rect">
            <a:avLst/>
          </a:prstGeom>
          <a:noFill/>
          <a:ln/>
        </p:spPr>
        <p:txBody>
          <a:bodyPr wrap="none" rtlCol="0" anchor="t"/>
          <a:lstStyle/>
          <a:p>
            <a:pPr marL="0" indent="0" algn="l">
              <a:lnSpc>
                <a:spcPts val="2177"/>
              </a:lnSpc>
              <a:buNone/>
            </a:pPr>
            <a:r>
              <a:rPr lang="en-US" sz="2000" dirty="0">
                <a:solidFill>
                  <a:srgbClr val="4A4A45"/>
                </a:solidFill>
                <a:latin typeface="Lato" pitchFamily="34" charset="0"/>
                <a:ea typeface="Lato" pitchFamily="34" charset="-122"/>
                <a:cs typeface="Lato" pitchFamily="34" charset="-120"/>
              </a:rPr>
              <a:t>ART effectively reduces viral load, minimizing the risk of transmission.</a:t>
            </a:r>
            <a:endParaRPr lang="en-US" sz="2000" dirty="0"/>
          </a:p>
        </p:txBody>
      </p:sp>
      <p:pic>
        <p:nvPicPr>
          <p:cNvPr id="14" name="Image 3" descr="preencoded.png"/>
          <p:cNvPicPr>
            <a:picLocks noChangeAspect="1"/>
          </p:cNvPicPr>
          <p:nvPr/>
        </p:nvPicPr>
        <p:blipFill>
          <a:blip r:embed="rId6"/>
          <a:stretch>
            <a:fillRect/>
          </a:stretch>
        </p:blipFill>
        <p:spPr>
          <a:xfrm>
            <a:off x="2594967" y="5508546"/>
            <a:ext cx="864037" cy="1382554"/>
          </a:xfrm>
          <a:prstGeom prst="rect">
            <a:avLst/>
          </a:prstGeom>
          <a:solidFill>
            <a:schemeClr val="accent4">
              <a:lumMod val="75000"/>
            </a:schemeClr>
          </a:solidFill>
        </p:spPr>
      </p:pic>
      <p:sp>
        <p:nvSpPr>
          <p:cNvPr id="15" name="Text 9"/>
          <p:cNvSpPr/>
          <p:nvPr/>
        </p:nvSpPr>
        <p:spPr>
          <a:xfrm>
            <a:off x="3718202" y="5539145"/>
            <a:ext cx="5497049" cy="515660"/>
          </a:xfrm>
          <a:prstGeom prst="rect">
            <a:avLst/>
          </a:prstGeom>
          <a:noFill/>
          <a:ln/>
        </p:spPr>
        <p:txBody>
          <a:bodyPr wrap="none" rtlCol="0" anchor="t"/>
          <a:lstStyle/>
          <a:p>
            <a:pPr marL="0" indent="0" algn="l">
              <a:lnSpc>
                <a:spcPts val="2126"/>
              </a:lnSpc>
              <a:buNone/>
            </a:pPr>
            <a:r>
              <a:rPr lang="en-US" sz="2800" b="1" dirty="0">
                <a:solidFill>
                  <a:srgbClr val="282824"/>
                </a:solidFill>
                <a:latin typeface="Lato" pitchFamily="34" charset="0"/>
                <a:ea typeface="Lato" pitchFamily="34" charset="-122"/>
                <a:cs typeface="Lato" pitchFamily="34" charset="-120"/>
              </a:rPr>
              <a:t>Pre-Exposure Prophylaxis (PrEP)</a:t>
            </a:r>
            <a:endParaRPr lang="en-US" sz="2800" dirty="0"/>
          </a:p>
        </p:txBody>
      </p:sp>
      <p:sp>
        <p:nvSpPr>
          <p:cNvPr id="16" name="Text 10"/>
          <p:cNvSpPr/>
          <p:nvPr/>
        </p:nvSpPr>
        <p:spPr>
          <a:xfrm>
            <a:off x="3718203" y="6054804"/>
            <a:ext cx="8317111" cy="276582"/>
          </a:xfrm>
          <a:prstGeom prst="rect">
            <a:avLst/>
          </a:prstGeom>
          <a:noFill/>
          <a:ln/>
        </p:spPr>
        <p:txBody>
          <a:bodyPr wrap="none" rtlCol="0" anchor="t"/>
          <a:lstStyle/>
          <a:p>
            <a:pPr marL="0" indent="0" algn="l">
              <a:lnSpc>
                <a:spcPts val="2177"/>
              </a:lnSpc>
              <a:buNone/>
            </a:pPr>
            <a:r>
              <a:rPr lang="en-US" sz="2000" dirty="0">
                <a:solidFill>
                  <a:srgbClr val="4A4A45"/>
                </a:solidFill>
                <a:latin typeface="Lato" pitchFamily="34" charset="0"/>
                <a:ea typeface="Lato" pitchFamily="34" charset="-122"/>
                <a:cs typeface="Lato" pitchFamily="34" charset="-120"/>
              </a:rPr>
              <a:t>PrEP is a daily medication taken by HIV-negative individuals to prevent infection.</a:t>
            </a:r>
            <a:endParaRPr lang="en-US" sz="2000" dirty="0"/>
          </a:p>
        </p:txBody>
      </p:sp>
      <p:pic>
        <p:nvPicPr>
          <p:cNvPr id="17" name="Image 4" descr="preencoded.png"/>
          <p:cNvPicPr>
            <a:picLocks noChangeAspect="1"/>
          </p:cNvPicPr>
          <p:nvPr/>
        </p:nvPicPr>
        <p:blipFill>
          <a:blip r:embed="rId7"/>
          <a:stretch>
            <a:fillRect/>
          </a:stretch>
        </p:blipFill>
        <p:spPr>
          <a:xfrm>
            <a:off x="2594967" y="6891099"/>
            <a:ext cx="864037" cy="1382554"/>
          </a:xfrm>
          <a:prstGeom prst="rect">
            <a:avLst/>
          </a:prstGeom>
          <a:solidFill>
            <a:schemeClr val="accent4">
              <a:lumMod val="75000"/>
            </a:schemeClr>
          </a:solidFill>
        </p:spPr>
      </p:pic>
      <p:sp>
        <p:nvSpPr>
          <p:cNvPr id="18" name="Text 11"/>
          <p:cNvSpPr/>
          <p:nvPr/>
        </p:nvSpPr>
        <p:spPr>
          <a:xfrm>
            <a:off x="3718203" y="7063859"/>
            <a:ext cx="3166110" cy="269915"/>
          </a:xfrm>
          <a:prstGeom prst="rect">
            <a:avLst/>
          </a:prstGeom>
          <a:noFill/>
          <a:ln/>
        </p:spPr>
        <p:txBody>
          <a:bodyPr wrap="none" rtlCol="0" anchor="t"/>
          <a:lstStyle/>
          <a:p>
            <a:pPr marL="0" indent="0" algn="l">
              <a:lnSpc>
                <a:spcPts val="2126"/>
              </a:lnSpc>
              <a:buNone/>
            </a:pPr>
            <a:r>
              <a:rPr lang="en-US" sz="2800" b="1" dirty="0">
                <a:solidFill>
                  <a:srgbClr val="282824"/>
                </a:solidFill>
                <a:latin typeface="Lato" pitchFamily="34" charset="0"/>
                <a:ea typeface="Lato" pitchFamily="34" charset="-122"/>
                <a:cs typeface="Lato" pitchFamily="34" charset="-120"/>
              </a:rPr>
              <a:t>Post-Exposure Prophylaxis (PEP)</a:t>
            </a:r>
            <a:endParaRPr lang="en-US" sz="2800" dirty="0"/>
          </a:p>
        </p:txBody>
      </p:sp>
      <p:sp>
        <p:nvSpPr>
          <p:cNvPr id="19" name="Text 12"/>
          <p:cNvSpPr/>
          <p:nvPr/>
        </p:nvSpPr>
        <p:spPr>
          <a:xfrm>
            <a:off x="3718203" y="7437358"/>
            <a:ext cx="8317111" cy="276582"/>
          </a:xfrm>
          <a:prstGeom prst="rect">
            <a:avLst/>
          </a:prstGeom>
          <a:noFill/>
          <a:ln/>
        </p:spPr>
        <p:txBody>
          <a:bodyPr wrap="none" rtlCol="0" anchor="t"/>
          <a:lstStyle/>
          <a:p>
            <a:pPr marL="0" indent="0" algn="l">
              <a:lnSpc>
                <a:spcPts val="2177"/>
              </a:lnSpc>
              <a:buNone/>
            </a:pPr>
            <a:r>
              <a:rPr lang="en-US" sz="2000" dirty="0">
                <a:solidFill>
                  <a:srgbClr val="4A4A45"/>
                </a:solidFill>
                <a:latin typeface="Lato" pitchFamily="34" charset="0"/>
                <a:ea typeface="Lato" pitchFamily="34" charset="-122"/>
                <a:cs typeface="Lato" pitchFamily="34" charset="-120"/>
              </a:rPr>
              <a:t>PEP is a short-term course of medication taken after potential exposure to HIV.</a:t>
            </a:r>
            <a:endParaRPr lang="en-US" sz="2000" dirty="0"/>
          </a:p>
        </p:txBody>
      </p:sp>
      <p:sp>
        <p:nvSpPr>
          <p:cNvPr id="21" name="Text 13"/>
          <p:cNvSpPr/>
          <p:nvPr/>
        </p:nvSpPr>
        <p:spPr>
          <a:xfrm>
            <a:off x="3718203" y="8446413"/>
            <a:ext cx="2289334" cy="269915"/>
          </a:xfrm>
          <a:prstGeom prst="rect">
            <a:avLst/>
          </a:prstGeom>
          <a:noFill/>
          <a:ln/>
        </p:spPr>
        <p:txBody>
          <a:bodyPr wrap="none" rtlCol="0" anchor="t"/>
          <a:lstStyle/>
          <a:p>
            <a:pPr marL="0" indent="0" algn="l">
              <a:lnSpc>
                <a:spcPts val="2126"/>
              </a:lnSpc>
              <a:buNone/>
            </a:pPr>
            <a:r>
              <a:rPr lang="en-US" sz="1701" b="1" dirty="0">
                <a:solidFill>
                  <a:srgbClr val="282824"/>
                </a:solidFill>
                <a:latin typeface="Lato" pitchFamily="34" charset="0"/>
                <a:ea typeface="Lato" pitchFamily="34" charset="-122"/>
                <a:cs typeface="Lato" pitchFamily="34" charset="-120"/>
              </a:rPr>
              <a:t>Safe Blood Transfusions</a:t>
            </a:r>
            <a:endParaRPr lang="en-US" sz="1701" dirty="0"/>
          </a:p>
        </p:txBody>
      </p:sp>
      <p:sp>
        <p:nvSpPr>
          <p:cNvPr id="22" name="Text 14"/>
          <p:cNvSpPr/>
          <p:nvPr/>
        </p:nvSpPr>
        <p:spPr>
          <a:xfrm>
            <a:off x="3718203" y="8819912"/>
            <a:ext cx="8317111" cy="276582"/>
          </a:xfrm>
          <a:prstGeom prst="rect">
            <a:avLst/>
          </a:prstGeom>
          <a:noFill/>
          <a:ln/>
        </p:spPr>
        <p:txBody>
          <a:bodyPr wrap="none" rtlCol="0" anchor="t"/>
          <a:lstStyle/>
          <a:p>
            <a:pPr marL="0" indent="0" algn="l">
              <a:lnSpc>
                <a:spcPts val="2177"/>
              </a:lnSpc>
              <a:buNone/>
            </a:pPr>
            <a:r>
              <a:rPr lang="en-US" sz="1361" dirty="0">
                <a:solidFill>
                  <a:srgbClr val="4A4A45"/>
                </a:solidFill>
                <a:latin typeface="Lato" pitchFamily="34" charset="0"/>
                <a:ea typeface="Lato" pitchFamily="34" charset="-122"/>
                <a:cs typeface="Lato" pitchFamily="34" charset="-120"/>
              </a:rPr>
              <a:t>Ensuring safe blood transfusions is crucial to prevent HIV transmission through blood products.</a:t>
            </a:r>
            <a:endParaRPr lang="en-US" sz="1361" dirty="0"/>
          </a:p>
        </p:txBody>
      </p:sp>
      <p:pic>
        <p:nvPicPr>
          <p:cNvPr id="23" name="Image 6" descr="preencoded.png"/>
          <p:cNvPicPr>
            <a:picLocks noChangeAspect="1"/>
          </p:cNvPicPr>
          <p:nvPr/>
        </p:nvPicPr>
        <p:blipFill>
          <a:blip r:embed="rId8"/>
          <a:stretch>
            <a:fillRect/>
          </a:stretch>
        </p:blipFill>
        <p:spPr>
          <a:xfrm>
            <a:off x="2594967" y="9656207"/>
            <a:ext cx="864037" cy="1382554"/>
          </a:xfrm>
          <a:prstGeom prst="rect">
            <a:avLst/>
          </a:prstGeom>
        </p:spPr>
      </p:pic>
      <p:sp>
        <p:nvSpPr>
          <p:cNvPr id="24" name="Text 15"/>
          <p:cNvSpPr/>
          <p:nvPr/>
        </p:nvSpPr>
        <p:spPr>
          <a:xfrm>
            <a:off x="3718203" y="9828967"/>
            <a:ext cx="4018717" cy="269915"/>
          </a:xfrm>
          <a:prstGeom prst="rect">
            <a:avLst/>
          </a:prstGeom>
          <a:noFill/>
          <a:ln/>
        </p:spPr>
        <p:txBody>
          <a:bodyPr wrap="none" rtlCol="0" anchor="t"/>
          <a:lstStyle/>
          <a:p>
            <a:pPr marL="0" indent="0" algn="l">
              <a:lnSpc>
                <a:spcPts val="2126"/>
              </a:lnSpc>
              <a:buNone/>
            </a:pPr>
            <a:r>
              <a:rPr lang="en-US" sz="1701" b="1" dirty="0">
                <a:solidFill>
                  <a:srgbClr val="282824"/>
                </a:solidFill>
                <a:latin typeface="Lato" pitchFamily="34" charset="0"/>
                <a:ea typeface="Lato" pitchFamily="34" charset="-122"/>
                <a:cs typeface="Lato" pitchFamily="34" charset="-120"/>
              </a:rPr>
              <a:t>Mother-to-Child Transmission Prevention</a:t>
            </a:r>
            <a:endParaRPr lang="en-US" sz="1701" dirty="0"/>
          </a:p>
        </p:txBody>
      </p:sp>
      <p:sp>
        <p:nvSpPr>
          <p:cNvPr id="25" name="Text 16"/>
          <p:cNvSpPr/>
          <p:nvPr/>
        </p:nvSpPr>
        <p:spPr>
          <a:xfrm>
            <a:off x="3718203" y="10202466"/>
            <a:ext cx="8317111" cy="276582"/>
          </a:xfrm>
          <a:prstGeom prst="rect">
            <a:avLst/>
          </a:prstGeom>
          <a:noFill/>
          <a:ln/>
        </p:spPr>
        <p:txBody>
          <a:bodyPr wrap="none" rtlCol="0" anchor="t"/>
          <a:lstStyle/>
          <a:p>
            <a:pPr marL="0" indent="0" algn="l">
              <a:lnSpc>
                <a:spcPts val="2177"/>
              </a:lnSpc>
              <a:buNone/>
            </a:pPr>
            <a:r>
              <a:rPr lang="en-US" sz="1361" dirty="0">
                <a:solidFill>
                  <a:srgbClr val="4A4A45"/>
                </a:solidFill>
                <a:latin typeface="Lato" pitchFamily="34" charset="0"/>
                <a:ea typeface="Lato" pitchFamily="34" charset="-122"/>
                <a:cs typeface="Lato" pitchFamily="34" charset="-120"/>
              </a:rPr>
              <a:t>Preventing mother-to-child transmission involves ART for the mother and safe breastfeeding practices.</a:t>
            </a:r>
            <a:endParaRPr lang="en-US" sz="1361"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81374" y="290989"/>
            <a:ext cx="14630400" cy="8229600"/>
          </a:xfrm>
          <a:prstGeom prst="rect">
            <a:avLst/>
          </a:prstGeom>
          <a:solidFill>
            <a:schemeClr val="bg1"/>
          </a:solidFill>
          <a:ln/>
        </p:spPr>
      </p:sp>
      <p:pic>
        <p:nvPicPr>
          <p:cNvPr id="4" name="Image 0" descr="preencoded.png"/>
          <p:cNvPicPr>
            <a:picLocks noChangeAspect="1"/>
          </p:cNvPicPr>
          <p:nvPr/>
        </p:nvPicPr>
        <p:blipFill>
          <a:blip r:embed="rId3"/>
          <a:stretch>
            <a:fillRect/>
          </a:stretch>
        </p:blipFill>
        <p:spPr>
          <a:xfrm>
            <a:off x="0" y="0"/>
            <a:ext cx="14630400" cy="2454235"/>
          </a:xfrm>
          <a:prstGeom prst="rect">
            <a:avLst/>
          </a:prstGeom>
        </p:spPr>
      </p:pic>
      <p:sp>
        <p:nvSpPr>
          <p:cNvPr id="5" name="Text 2"/>
          <p:cNvSpPr/>
          <p:nvPr/>
        </p:nvSpPr>
        <p:spPr>
          <a:xfrm>
            <a:off x="1952506" y="2994779"/>
            <a:ext cx="7191494" cy="613529"/>
          </a:xfrm>
          <a:prstGeom prst="rect">
            <a:avLst/>
          </a:prstGeom>
          <a:noFill/>
          <a:ln/>
        </p:spPr>
        <p:txBody>
          <a:bodyPr wrap="none" rtlCol="0" anchor="t"/>
          <a:lstStyle/>
          <a:p>
            <a:pPr marL="0" indent="0">
              <a:lnSpc>
                <a:spcPts val="4831"/>
              </a:lnSpc>
              <a:buNone/>
            </a:pPr>
            <a:r>
              <a:rPr lang="en-US" sz="4400" b="1" dirty="0">
                <a:solidFill>
                  <a:srgbClr val="282824"/>
                </a:solidFill>
                <a:effectLst>
                  <a:outerShdw blurRad="38100" dist="38100" dir="2700000" algn="tl">
                    <a:srgbClr val="000000">
                      <a:alpha val="43137"/>
                    </a:srgbClr>
                  </a:outerShdw>
                </a:effectLst>
                <a:latin typeface="Lato" pitchFamily="34" charset="0"/>
                <a:ea typeface="Lato" pitchFamily="34" charset="-122"/>
                <a:cs typeface="Lato" pitchFamily="34" charset="-120"/>
              </a:rPr>
              <a:t>Harm Reduction Strategies</a:t>
            </a:r>
            <a:endParaRPr lang="en-US" sz="4400" dirty="0">
              <a:effectLst>
                <a:outerShdw blurRad="38100" dist="38100" dir="2700000" algn="tl">
                  <a:srgbClr val="000000">
                    <a:alpha val="43137"/>
                  </a:srgbClr>
                </a:outerShdw>
              </a:effectLst>
            </a:endParaRPr>
          </a:p>
        </p:txBody>
      </p:sp>
      <p:sp>
        <p:nvSpPr>
          <p:cNvPr id="6" name="Shape 3"/>
          <p:cNvSpPr/>
          <p:nvPr/>
        </p:nvSpPr>
        <p:spPr>
          <a:xfrm>
            <a:off x="2227421" y="3902750"/>
            <a:ext cx="39172" cy="3786307"/>
          </a:xfrm>
          <a:prstGeom prst="rect">
            <a:avLst/>
          </a:prstGeom>
          <a:solidFill>
            <a:srgbClr val="CDCDCA"/>
          </a:solidFill>
          <a:ln/>
        </p:spPr>
      </p:sp>
      <p:sp>
        <p:nvSpPr>
          <p:cNvPr id="7" name="Shape 4"/>
          <p:cNvSpPr/>
          <p:nvPr/>
        </p:nvSpPr>
        <p:spPr>
          <a:xfrm>
            <a:off x="2467808" y="4324886"/>
            <a:ext cx="687110" cy="39172"/>
          </a:xfrm>
          <a:prstGeom prst="rect">
            <a:avLst/>
          </a:prstGeom>
          <a:solidFill>
            <a:srgbClr val="CDCDCA"/>
          </a:solidFill>
          <a:ln/>
        </p:spPr>
      </p:sp>
      <p:sp>
        <p:nvSpPr>
          <p:cNvPr id="8" name="Shape 5"/>
          <p:cNvSpPr/>
          <p:nvPr/>
        </p:nvSpPr>
        <p:spPr>
          <a:xfrm>
            <a:off x="2026087" y="4123611"/>
            <a:ext cx="441722" cy="441722"/>
          </a:xfrm>
          <a:prstGeom prst="roundRect">
            <a:avLst>
              <a:gd name="adj" fmla="val 26670"/>
            </a:avLst>
          </a:prstGeom>
          <a:solidFill>
            <a:schemeClr val="accent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p>
      <p:sp>
        <p:nvSpPr>
          <p:cNvPr id="9" name="Text 6"/>
          <p:cNvSpPr/>
          <p:nvPr/>
        </p:nvSpPr>
        <p:spPr>
          <a:xfrm>
            <a:off x="2161461" y="4197191"/>
            <a:ext cx="170855" cy="294561"/>
          </a:xfrm>
          <a:prstGeom prst="rect">
            <a:avLst/>
          </a:prstGeom>
          <a:noFill/>
          <a:ln/>
        </p:spPr>
        <p:txBody>
          <a:bodyPr wrap="none" rtlCol="0" anchor="t"/>
          <a:lstStyle/>
          <a:p>
            <a:pPr marL="0" indent="0" algn="ctr">
              <a:lnSpc>
                <a:spcPts val="2319"/>
              </a:lnSpc>
              <a:buNone/>
            </a:pPr>
            <a:r>
              <a:rPr lang="en-US" sz="2319" b="1" dirty="0">
                <a:solidFill>
                  <a:srgbClr val="282824"/>
                </a:solidFill>
                <a:latin typeface="Lato" pitchFamily="34" charset="0"/>
                <a:ea typeface="Lato" pitchFamily="34" charset="-122"/>
                <a:cs typeface="Lato" pitchFamily="34" charset="-120"/>
              </a:rPr>
              <a:t>1</a:t>
            </a:r>
            <a:endParaRPr lang="en-US" sz="2319" dirty="0"/>
          </a:p>
        </p:txBody>
      </p:sp>
      <p:sp>
        <p:nvSpPr>
          <p:cNvPr id="10" name="Text 7"/>
          <p:cNvSpPr/>
          <p:nvPr/>
        </p:nvSpPr>
        <p:spPr>
          <a:xfrm>
            <a:off x="3326844" y="4099084"/>
            <a:ext cx="2986088" cy="306705"/>
          </a:xfrm>
          <a:prstGeom prst="rect">
            <a:avLst/>
          </a:prstGeom>
          <a:noFill/>
          <a:ln/>
        </p:spPr>
        <p:txBody>
          <a:bodyPr wrap="none" rtlCol="0" anchor="t"/>
          <a:lstStyle/>
          <a:p>
            <a:pPr marL="0" indent="0" algn="l">
              <a:lnSpc>
                <a:spcPts val="2416"/>
              </a:lnSpc>
              <a:buNone/>
            </a:pPr>
            <a:r>
              <a:rPr lang="en-US" sz="2800" b="1" dirty="0">
                <a:solidFill>
                  <a:srgbClr val="282824"/>
                </a:solidFill>
                <a:latin typeface="Lato" pitchFamily="34" charset="0"/>
                <a:ea typeface="Lato" pitchFamily="34" charset="-122"/>
                <a:cs typeface="Lato" pitchFamily="34" charset="-120"/>
              </a:rPr>
              <a:t>Needle Exchange Programs</a:t>
            </a:r>
            <a:endParaRPr lang="en-US" sz="2800" dirty="0"/>
          </a:p>
        </p:txBody>
      </p:sp>
      <p:sp>
        <p:nvSpPr>
          <p:cNvPr id="11" name="Text 8"/>
          <p:cNvSpPr/>
          <p:nvPr/>
        </p:nvSpPr>
        <p:spPr>
          <a:xfrm>
            <a:off x="3326844" y="4523542"/>
            <a:ext cx="9351050" cy="314087"/>
          </a:xfrm>
          <a:prstGeom prst="rect">
            <a:avLst/>
          </a:prstGeom>
          <a:noFill/>
          <a:ln/>
        </p:spPr>
        <p:txBody>
          <a:bodyPr wrap="none" rtlCol="0" anchor="t"/>
          <a:lstStyle/>
          <a:p>
            <a:pPr marL="0" indent="0" algn="l">
              <a:lnSpc>
                <a:spcPts val="2474"/>
              </a:lnSpc>
              <a:buNone/>
            </a:pPr>
            <a:r>
              <a:rPr lang="en-US" sz="2000" dirty="0">
                <a:solidFill>
                  <a:srgbClr val="4A4A45"/>
                </a:solidFill>
                <a:latin typeface="Lato" pitchFamily="34" charset="0"/>
                <a:ea typeface="Lato" pitchFamily="34" charset="-122"/>
                <a:cs typeface="Lato" pitchFamily="34" charset="-120"/>
              </a:rPr>
              <a:t>Provide clean needles to reduce the risk of HIV transmission among people who inject drugs.</a:t>
            </a:r>
            <a:endParaRPr lang="en-US" sz="2000" dirty="0"/>
          </a:p>
        </p:txBody>
      </p:sp>
      <p:sp>
        <p:nvSpPr>
          <p:cNvPr id="12" name="Shape 9"/>
          <p:cNvSpPr/>
          <p:nvPr/>
        </p:nvSpPr>
        <p:spPr>
          <a:xfrm>
            <a:off x="2467808" y="5652433"/>
            <a:ext cx="687110" cy="39172"/>
          </a:xfrm>
          <a:prstGeom prst="rect">
            <a:avLst/>
          </a:prstGeom>
          <a:solidFill>
            <a:srgbClr val="CDCDCA"/>
          </a:solidFill>
          <a:ln/>
        </p:spPr>
      </p:sp>
      <p:sp>
        <p:nvSpPr>
          <p:cNvPr id="13" name="Shape 10"/>
          <p:cNvSpPr/>
          <p:nvPr/>
        </p:nvSpPr>
        <p:spPr>
          <a:xfrm>
            <a:off x="2026087" y="5451158"/>
            <a:ext cx="441722" cy="441722"/>
          </a:xfrm>
          <a:prstGeom prst="roundRect">
            <a:avLst>
              <a:gd name="adj" fmla="val 26670"/>
            </a:avLst>
          </a:prstGeom>
          <a:solidFill>
            <a:schemeClr val="accent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p>
      <p:sp>
        <p:nvSpPr>
          <p:cNvPr id="14" name="Text 11"/>
          <p:cNvSpPr/>
          <p:nvPr/>
        </p:nvSpPr>
        <p:spPr>
          <a:xfrm>
            <a:off x="2161461" y="5524738"/>
            <a:ext cx="170855" cy="294561"/>
          </a:xfrm>
          <a:prstGeom prst="rect">
            <a:avLst/>
          </a:prstGeom>
          <a:noFill/>
          <a:ln/>
        </p:spPr>
        <p:txBody>
          <a:bodyPr wrap="none" rtlCol="0" anchor="t"/>
          <a:lstStyle/>
          <a:p>
            <a:pPr marL="0" indent="0" algn="ctr">
              <a:lnSpc>
                <a:spcPts val="2319"/>
              </a:lnSpc>
              <a:buNone/>
            </a:pPr>
            <a:r>
              <a:rPr lang="en-US" sz="2319" b="1" dirty="0">
                <a:solidFill>
                  <a:srgbClr val="282824"/>
                </a:solidFill>
                <a:latin typeface="Lato" pitchFamily="34" charset="0"/>
                <a:ea typeface="Lato" pitchFamily="34" charset="-122"/>
                <a:cs typeface="Lato" pitchFamily="34" charset="-120"/>
              </a:rPr>
              <a:t>2</a:t>
            </a:r>
            <a:endParaRPr lang="en-US" sz="2319" dirty="0"/>
          </a:p>
        </p:txBody>
      </p:sp>
      <p:sp>
        <p:nvSpPr>
          <p:cNvPr id="15" name="Text 12"/>
          <p:cNvSpPr/>
          <p:nvPr/>
        </p:nvSpPr>
        <p:spPr>
          <a:xfrm>
            <a:off x="3326844" y="5426631"/>
            <a:ext cx="3102650" cy="306705"/>
          </a:xfrm>
          <a:prstGeom prst="rect">
            <a:avLst/>
          </a:prstGeom>
          <a:noFill/>
          <a:ln/>
        </p:spPr>
        <p:txBody>
          <a:bodyPr wrap="none" rtlCol="0" anchor="t"/>
          <a:lstStyle/>
          <a:p>
            <a:pPr marL="0" indent="0" algn="l">
              <a:lnSpc>
                <a:spcPts val="2416"/>
              </a:lnSpc>
              <a:buNone/>
            </a:pPr>
            <a:r>
              <a:rPr lang="en-US" sz="2800" b="1" dirty="0">
                <a:solidFill>
                  <a:srgbClr val="282824"/>
                </a:solidFill>
                <a:latin typeface="Lato" pitchFamily="34" charset="0"/>
                <a:ea typeface="Lato" pitchFamily="34" charset="-122"/>
                <a:cs typeface="Lato" pitchFamily="34" charset="-120"/>
              </a:rPr>
              <a:t>Opioid Substitution Therapy</a:t>
            </a:r>
            <a:endParaRPr lang="en-US" sz="2800" dirty="0"/>
          </a:p>
        </p:txBody>
      </p:sp>
      <p:sp>
        <p:nvSpPr>
          <p:cNvPr id="16" name="Text 13"/>
          <p:cNvSpPr/>
          <p:nvPr/>
        </p:nvSpPr>
        <p:spPr>
          <a:xfrm>
            <a:off x="3326844" y="5851088"/>
            <a:ext cx="9351050" cy="314087"/>
          </a:xfrm>
          <a:prstGeom prst="rect">
            <a:avLst/>
          </a:prstGeom>
          <a:noFill/>
          <a:ln/>
        </p:spPr>
        <p:txBody>
          <a:bodyPr wrap="none" rtlCol="0" anchor="t"/>
          <a:lstStyle/>
          <a:p>
            <a:pPr marL="0" indent="0" algn="l">
              <a:lnSpc>
                <a:spcPts val="2474"/>
              </a:lnSpc>
              <a:buNone/>
            </a:pPr>
            <a:r>
              <a:rPr lang="en-US" sz="2000" dirty="0">
                <a:solidFill>
                  <a:srgbClr val="4A4A45"/>
                </a:solidFill>
                <a:latin typeface="Lato" pitchFamily="34" charset="0"/>
                <a:ea typeface="Lato" pitchFamily="34" charset="-122"/>
                <a:cs typeface="Lato" pitchFamily="34" charset="-120"/>
              </a:rPr>
              <a:t>Methadone and buprenorphine reduce cravings and prevent relapse, reducing risky behaviors.</a:t>
            </a:r>
            <a:endParaRPr lang="en-US" sz="2000" dirty="0"/>
          </a:p>
        </p:txBody>
      </p:sp>
      <p:sp>
        <p:nvSpPr>
          <p:cNvPr id="17" name="Shape 14"/>
          <p:cNvSpPr/>
          <p:nvPr/>
        </p:nvSpPr>
        <p:spPr>
          <a:xfrm>
            <a:off x="2467808" y="6979980"/>
            <a:ext cx="687110" cy="39172"/>
          </a:xfrm>
          <a:prstGeom prst="rect">
            <a:avLst/>
          </a:prstGeom>
          <a:solidFill>
            <a:srgbClr val="CDCDCA"/>
          </a:solidFill>
          <a:ln/>
        </p:spPr>
      </p:sp>
      <p:sp>
        <p:nvSpPr>
          <p:cNvPr id="18" name="Shape 15"/>
          <p:cNvSpPr/>
          <p:nvPr/>
        </p:nvSpPr>
        <p:spPr>
          <a:xfrm>
            <a:off x="2026087" y="6778704"/>
            <a:ext cx="441722" cy="441722"/>
          </a:xfrm>
          <a:prstGeom prst="roundRect">
            <a:avLst>
              <a:gd name="adj" fmla="val 26670"/>
            </a:avLst>
          </a:prstGeom>
          <a:solidFill>
            <a:schemeClr val="accent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p>
      <p:sp>
        <p:nvSpPr>
          <p:cNvPr id="19" name="Text 16"/>
          <p:cNvSpPr/>
          <p:nvPr/>
        </p:nvSpPr>
        <p:spPr>
          <a:xfrm>
            <a:off x="2161461" y="6852285"/>
            <a:ext cx="170855" cy="294561"/>
          </a:xfrm>
          <a:prstGeom prst="rect">
            <a:avLst/>
          </a:prstGeom>
          <a:noFill/>
          <a:ln/>
        </p:spPr>
        <p:txBody>
          <a:bodyPr wrap="none" rtlCol="0" anchor="t"/>
          <a:lstStyle/>
          <a:p>
            <a:pPr marL="0" indent="0" algn="ctr">
              <a:lnSpc>
                <a:spcPts val="2319"/>
              </a:lnSpc>
              <a:buNone/>
            </a:pPr>
            <a:r>
              <a:rPr lang="en-US" sz="2319" b="1" dirty="0">
                <a:solidFill>
                  <a:srgbClr val="282824"/>
                </a:solidFill>
                <a:latin typeface="Lato" pitchFamily="34" charset="0"/>
                <a:ea typeface="Lato" pitchFamily="34" charset="-122"/>
                <a:cs typeface="Lato" pitchFamily="34" charset="-120"/>
              </a:rPr>
              <a:t>3</a:t>
            </a:r>
            <a:endParaRPr lang="en-US" sz="2319" dirty="0"/>
          </a:p>
        </p:txBody>
      </p:sp>
      <p:sp>
        <p:nvSpPr>
          <p:cNvPr id="20" name="Text 17"/>
          <p:cNvSpPr/>
          <p:nvPr/>
        </p:nvSpPr>
        <p:spPr>
          <a:xfrm>
            <a:off x="3326844" y="6754177"/>
            <a:ext cx="2454235" cy="306705"/>
          </a:xfrm>
          <a:prstGeom prst="rect">
            <a:avLst/>
          </a:prstGeom>
          <a:noFill/>
          <a:ln/>
        </p:spPr>
        <p:txBody>
          <a:bodyPr wrap="none" rtlCol="0" anchor="t"/>
          <a:lstStyle/>
          <a:p>
            <a:pPr marL="0" indent="0" algn="l">
              <a:lnSpc>
                <a:spcPts val="2416"/>
              </a:lnSpc>
              <a:buNone/>
            </a:pPr>
            <a:r>
              <a:rPr lang="en-US" sz="2800" b="1" dirty="0">
                <a:solidFill>
                  <a:srgbClr val="282824"/>
                </a:solidFill>
                <a:latin typeface="Lato" pitchFamily="34" charset="0"/>
                <a:ea typeface="Lato" pitchFamily="34" charset="-122"/>
                <a:cs typeface="Lato" pitchFamily="34" charset="-120"/>
              </a:rPr>
              <a:t>Safe Injection Sites</a:t>
            </a:r>
            <a:endParaRPr lang="en-US" sz="2800" dirty="0"/>
          </a:p>
        </p:txBody>
      </p:sp>
      <p:sp>
        <p:nvSpPr>
          <p:cNvPr id="21" name="Text 18"/>
          <p:cNvSpPr/>
          <p:nvPr/>
        </p:nvSpPr>
        <p:spPr>
          <a:xfrm>
            <a:off x="3326844" y="7178635"/>
            <a:ext cx="9351050" cy="314087"/>
          </a:xfrm>
          <a:prstGeom prst="rect">
            <a:avLst/>
          </a:prstGeom>
          <a:noFill/>
          <a:ln/>
        </p:spPr>
        <p:txBody>
          <a:bodyPr wrap="none" rtlCol="0" anchor="t"/>
          <a:lstStyle/>
          <a:p>
            <a:pPr marL="0" indent="0" algn="l">
              <a:lnSpc>
                <a:spcPts val="2474"/>
              </a:lnSpc>
              <a:buNone/>
            </a:pPr>
            <a:r>
              <a:rPr lang="en-US" sz="2000" dirty="0">
                <a:solidFill>
                  <a:srgbClr val="4A4A45"/>
                </a:solidFill>
                <a:latin typeface="Lato" pitchFamily="34" charset="0"/>
                <a:ea typeface="Lato" pitchFamily="34" charset="-122"/>
                <a:cs typeface="Lato" pitchFamily="34" charset="-120"/>
              </a:rPr>
              <a:t>Supervised consumption facilities provide a safe space for drug use, reducing overdose risk.</a:t>
            </a:r>
            <a:endParaRPr lang="en-US" sz="20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name="Slide 14">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30433"/>
          </a:xfrm>
          <a:prstGeom prst="rect">
            <a:avLst/>
          </a:prstGeom>
          <a:solidFill>
            <a:schemeClr val="bg1"/>
          </a:solidFill>
          <a:ln/>
        </p:spPr>
      </p:sp>
      <p:sp>
        <p:nvSpPr>
          <p:cNvPr id="4" name="Text 2"/>
          <p:cNvSpPr/>
          <p:nvPr/>
        </p:nvSpPr>
        <p:spPr>
          <a:xfrm>
            <a:off x="2928143" y="579041"/>
            <a:ext cx="9082823" cy="715804"/>
          </a:xfrm>
          <a:prstGeom prst="rect">
            <a:avLst/>
          </a:prstGeom>
          <a:noFill/>
          <a:ln/>
        </p:spPr>
        <p:txBody>
          <a:bodyPr wrap="none" rtlCol="0" anchor="t"/>
          <a:lstStyle/>
          <a:p>
            <a:pPr marL="0" indent="0">
              <a:lnSpc>
                <a:spcPts val="5637"/>
              </a:lnSpc>
              <a:buNone/>
            </a:pPr>
            <a:r>
              <a:rPr lang="en-US" sz="4400" b="1" dirty="0">
                <a:solidFill>
                  <a:srgbClr val="282824"/>
                </a:solidFill>
                <a:effectLst>
                  <a:outerShdw blurRad="38100" dist="38100" dir="2700000" algn="tl">
                    <a:srgbClr val="000000">
                      <a:alpha val="43137"/>
                    </a:srgbClr>
                  </a:outerShdw>
                </a:effectLst>
                <a:latin typeface="Lato" pitchFamily="34" charset="0"/>
                <a:ea typeface="Lato" pitchFamily="34" charset="-122"/>
                <a:cs typeface="Lato" pitchFamily="34" charset="-120"/>
              </a:rPr>
              <a:t>Pre-exposure Prophylaxis (PrEP)</a:t>
            </a:r>
            <a:endParaRPr lang="en-US" sz="4400" dirty="0">
              <a:effectLst>
                <a:outerShdw blurRad="38100" dist="38100" dir="2700000" algn="tl">
                  <a:srgbClr val="000000">
                    <a:alpha val="43137"/>
                  </a:srgbClr>
                </a:outerShdw>
              </a:effectLst>
            </a:endParaRPr>
          </a:p>
        </p:txBody>
      </p:sp>
      <p:pic>
        <p:nvPicPr>
          <p:cNvPr id="5" name="Image 0" descr="preencoded.png"/>
          <p:cNvPicPr>
            <a:picLocks noChangeAspect="1"/>
          </p:cNvPicPr>
          <p:nvPr/>
        </p:nvPicPr>
        <p:blipFill>
          <a:blip r:embed="rId3"/>
          <a:stretch>
            <a:fillRect/>
          </a:stretch>
        </p:blipFill>
        <p:spPr>
          <a:xfrm>
            <a:off x="3154561" y="1803678"/>
            <a:ext cx="2064544" cy="1319689"/>
          </a:xfrm>
          <a:prstGeom prst="rect">
            <a:avLst/>
          </a:prstGeom>
        </p:spPr>
      </p:pic>
      <p:sp>
        <p:nvSpPr>
          <p:cNvPr id="6" name="Text 3"/>
          <p:cNvSpPr/>
          <p:nvPr/>
        </p:nvSpPr>
        <p:spPr>
          <a:xfrm>
            <a:off x="4103727" y="2398038"/>
            <a:ext cx="166092" cy="458153"/>
          </a:xfrm>
          <a:prstGeom prst="rect">
            <a:avLst/>
          </a:prstGeom>
          <a:noFill/>
          <a:ln/>
        </p:spPr>
        <p:txBody>
          <a:bodyPr wrap="none" rtlCol="0" anchor="t"/>
          <a:lstStyle/>
          <a:p>
            <a:pPr marL="0" indent="0" algn="ctr">
              <a:lnSpc>
                <a:spcPts val="3607"/>
              </a:lnSpc>
              <a:buNone/>
            </a:pPr>
            <a:r>
              <a:rPr lang="en-US" sz="2255" b="1" dirty="0">
                <a:solidFill>
                  <a:srgbClr val="282824"/>
                </a:solidFill>
                <a:latin typeface="Lato" pitchFamily="34" charset="0"/>
                <a:ea typeface="Lato" pitchFamily="34" charset="-122"/>
                <a:cs typeface="Lato" pitchFamily="34" charset="-120"/>
              </a:rPr>
              <a:t>1</a:t>
            </a:r>
            <a:endParaRPr lang="en-US" sz="2255" dirty="0"/>
          </a:p>
        </p:txBody>
      </p:sp>
      <p:sp>
        <p:nvSpPr>
          <p:cNvPr id="7" name="Text 4"/>
          <p:cNvSpPr/>
          <p:nvPr/>
        </p:nvSpPr>
        <p:spPr>
          <a:xfrm>
            <a:off x="5448062" y="2032635"/>
            <a:ext cx="2863334" cy="357902"/>
          </a:xfrm>
          <a:prstGeom prst="rect">
            <a:avLst/>
          </a:prstGeom>
          <a:noFill/>
          <a:ln/>
        </p:spPr>
        <p:txBody>
          <a:bodyPr wrap="none" rtlCol="0" anchor="t"/>
          <a:lstStyle/>
          <a:p>
            <a:pPr marL="0" indent="0" algn="l">
              <a:lnSpc>
                <a:spcPts val="2818"/>
              </a:lnSpc>
              <a:buNone/>
            </a:pPr>
            <a:r>
              <a:rPr lang="en-US" sz="2800" b="1" dirty="0">
                <a:solidFill>
                  <a:srgbClr val="282824"/>
                </a:solidFill>
                <a:latin typeface="Lato" pitchFamily="34" charset="0"/>
                <a:ea typeface="Lato" pitchFamily="34" charset="-122"/>
                <a:cs typeface="Lato" pitchFamily="34" charset="-120"/>
              </a:rPr>
              <a:t>Daily Medication</a:t>
            </a:r>
            <a:endParaRPr lang="en-US" sz="2800" dirty="0"/>
          </a:p>
        </p:txBody>
      </p:sp>
      <p:sp>
        <p:nvSpPr>
          <p:cNvPr id="8" name="Text 5"/>
          <p:cNvSpPr/>
          <p:nvPr/>
        </p:nvSpPr>
        <p:spPr>
          <a:xfrm>
            <a:off x="5448062" y="2527935"/>
            <a:ext cx="3408283" cy="366474"/>
          </a:xfrm>
          <a:prstGeom prst="rect">
            <a:avLst/>
          </a:prstGeom>
          <a:noFill/>
          <a:ln/>
        </p:spPr>
        <p:txBody>
          <a:bodyPr wrap="none" rtlCol="0" anchor="t"/>
          <a:lstStyle/>
          <a:p>
            <a:pPr marL="0" indent="0" algn="l">
              <a:lnSpc>
                <a:spcPts val="2886"/>
              </a:lnSpc>
              <a:buNone/>
            </a:pPr>
            <a:r>
              <a:rPr lang="en-US" sz="2400" dirty="0">
                <a:solidFill>
                  <a:srgbClr val="4A4A45"/>
                </a:solidFill>
                <a:latin typeface="Lato" pitchFamily="34" charset="0"/>
                <a:ea typeface="Lato" pitchFamily="34" charset="-122"/>
                <a:cs typeface="Lato" pitchFamily="34" charset="-120"/>
              </a:rPr>
              <a:t>Taken by HIV-negative individuals.</a:t>
            </a:r>
            <a:endParaRPr lang="en-US" sz="2400" dirty="0"/>
          </a:p>
        </p:txBody>
      </p:sp>
      <p:sp>
        <p:nvSpPr>
          <p:cNvPr id="9" name="Shape 6"/>
          <p:cNvSpPr/>
          <p:nvPr/>
        </p:nvSpPr>
        <p:spPr>
          <a:xfrm>
            <a:off x="5276255" y="3125272"/>
            <a:ext cx="8238292" cy="22860"/>
          </a:xfrm>
          <a:prstGeom prst="rect">
            <a:avLst/>
          </a:prstGeom>
          <a:solidFill>
            <a:srgbClr val="CDCDCA"/>
          </a:solidFill>
          <a:ln/>
        </p:spPr>
      </p:sp>
      <p:pic>
        <p:nvPicPr>
          <p:cNvPr id="10" name="Image 1" descr="preencoded.png"/>
          <p:cNvPicPr>
            <a:picLocks noChangeAspect="1"/>
          </p:cNvPicPr>
          <p:nvPr/>
        </p:nvPicPr>
        <p:blipFill>
          <a:blip r:embed="rId4"/>
          <a:stretch>
            <a:fillRect/>
          </a:stretch>
        </p:blipFill>
        <p:spPr>
          <a:xfrm>
            <a:off x="2122289" y="3180517"/>
            <a:ext cx="4129207" cy="1319689"/>
          </a:xfrm>
          <a:prstGeom prst="rect">
            <a:avLst/>
          </a:prstGeom>
        </p:spPr>
      </p:pic>
      <p:sp>
        <p:nvSpPr>
          <p:cNvPr id="11" name="Text 7"/>
          <p:cNvSpPr/>
          <p:nvPr/>
        </p:nvSpPr>
        <p:spPr>
          <a:xfrm>
            <a:off x="4103727" y="3611285"/>
            <a:ext cx="166092" cy="458153"/>
          </a:xfrm>
          <a:prstGeom prst="rect">
            <a:avLst/>
          </a:prstGeom>
          <a:noFill/>
          <a:ln/>
        </p:spPr>
        <p:txBody>
          <a:bodyPr wrap="none" rtlCol="0" anchor="t"/>
          <a:lstStyle/>
          <a:p>
            <a:pPr marL="0" indent="0" algn="ctr">
              <a:lnSpc>
                <a:spcPts val="3607"/>
              </a:lnSpc>
              <a:buNone/>
            </a:pPr>
            <a:r>
              <a:rPr lang="en-US" sz="2255" b="1" dirty="0">
                <a:solidFill>
                  <a:srgbClr val="282824"/>
                </a:solidFill>
                <a:latin typeface="Lato" pitchFamily="34" charset="0"/>
                <a:ea typeface="Lato" pitchFamily="34" charset="-122"/>
                <a:cs typeface="Lato" pitchFamily="34" charset="-120"/>
              </a:rPr>
              <a:t>2</a:t>
            </a:r>
            <a:endParaRPr lang="en-US" sz="2255" dirty="0"/>
          </a:p>
        </p:txBody>
      </p:sp>
      <p:sp>
        <p:nvSpPr>
          <p:cNvPr id="12" name="Text 8"/>
          <p:cNvSpPr/>
          <p:nvPr/>
        </p:nvSpPr>
        <p:spPr>
          <a:xfrm>
            <a:off x="6480453" y="3409474"/>
            <a:ext cx="2951321" cy="357902"/>
          </a:xfrm>
          <a:prstGeom prst="rect">
            <a:avLst/>
          </a:prstGeom>
          <a:noFill/>
          <a:ln/>
        </p:spPr>
        <p:txBody>
          <a:bodyPr wrap="none" rtlCol="0" anchor="t"/>
          <a:lstStyle/>
          <a:p>
            <a:pPr marL="0" indent="0" algn="l">
              <a:lnSpc>
                <a:spcPts val="2818"/>
              </a:lnSpc>
              <a:buNone/>
            </a:pPr>
            <a:r>
              <a:rPr lang="en-US" sz="2800" b="1" dirty="0">
                <a:solidFill>
                  <a:srgbClr val="282824"/>
                </a:solidFill>
                <a:latin typeface="Lato" pitchFamily="34" charset="0"/>
                <a:ea typeface="Lato" pitchFamily="34" charset="-122"/>
                <a:cs typeface="Lato" pitchFamily="34" charset="-120"/>
              </a:rPr>
              <a:t>Prevention of Infection</a:t>
            </a:r>
            <a:endParaRPr lang="en-US" sz="2800" dirty="0"/>
          </a:p>
        </p:txBody>
      </p:sp>
      <p:sp>
        <p:nvSpPr>
          <p:cNvPr id="13" name="Text 9"/>
          <p:cNvSpPr/>
          <p:nvPr/>
        </p:nvSpPr>
        <p:spPr>
          <a:xfrm>
            <a:off x="6480453" y="3904774"/>
            <a:ext cx="2958227" cy="366474"/>
          </a:xfrm>
          <a:prstGeom prst="rect">
            <a:avLst/>
          </a:prstGeom>
          <a:noFill/>
          <a:ln/>
        </p:spPr>
        <p:txBody>
          <a:bodyPr wrap="none" rtlCol="0" anchor="t"/>
          <a:lstStyle/>
          <a:p>
            <a:pPr marL="0" indent="0" algn="l">
              <a:lnSpc>
                <a:spcPts val="2886"/>
              </a:lnSpc>
              <a:buNone/>
            </a:pPr>
            <a:r>
              <a:rPr lang="en-US" sz="2400" dirty="0">
                <a:solidFill>
                  <a:srgbClr val="4A4A45"/>
                </a:solidFill>
                <a:latin typeface="Lato" pitchFamily="34" charset="0"/>
                <a:ea typeface="Lato" pitchFamily="34" charset="-122"/>
                <a:cs typeface="Lato" pitchFamily="34" charset="-120"/>
              </a:rPr>
              <a:t>Reduces risk of acquiring HIV.</a:t>
            </a:r>
            <a:endParaRPr lang="en-US" sz="2400" dirty="0"/>
          </a:p>
        </p:txBody>
      </p:sp>
      <p:sp>
        <p:nvSpPr>
          <p:cNvPr id="14" name="Shape 10"/>
          <p:cNvSpPr/>
          <p:nvPr/>
        </p:nvSpPr>
        <p:spPr>
          <a:xfrm>
            <a:off x="6308646" y="4502110"/>
            <a:ext cx="7205901" cy="22860"/>
          </a:xfrm>
          <a:prstGeom prst="rect">
            <a:avLst/>
          </a:prstGeom>
          <a:solidFill>
            <a:srgbClr val="CDCDCA"/>
          </a:solidFill>
          <a:ln/>
        </p:spPr>
      </p:sp>
      <p:pic>
        <p:nvPicPr>
          <p:cNvPr id="15" name="Image 2" descr="preencoded.png"/>
          <p:cNvPicPr>
            <a:picLocks noChangeAspect="1"/>
          </p:cNvPicPr>
          <p:nvPr/>
        </p:nvPicPr>
        <p:blipFill>
          <a:blip r:embed="rId5"/>
          <a:stretch>
            <a:fillRect/>
          </a:stretch>
        </p:blipFill>
        <p:spPr>
          <a:xfrm>
            <a:off x="1089898" y="4557355"/>
            <a:ext cx="6193869" cy="1319689"/>
          </a:xfrm>
          <a:prstGeom prst="rect">
            <a:avLst/>
          </a:prstGeom>
        </p:spPr>
      </p:pic>
      <p:sp>
        <p:nvSpPr>
          <p:cNvPr id="16" name="Text 11"/>
          <p:cNvSpPr/>
          <p:nvPr/>
        </p:nvSpPr>
        <p:spPr>
          <a:xfrm>
            <a:off x="4103727" y="4988123"/>
            <a:ext cx="166092" cy="458153"/>
          </a:xfrm>
          <a:prstGeom prst="rect">
            <a:avLst/>
          </a:prstGeom>
          <a:noFill/>
          <a:ln/>
        </p:spPr>
        <p:txBody>
          <a:bodyPr wrap="none" rtlCol="0" anchor="t"/>
          <a:lstStyle/>
          <a:p>
            <a:pPr marL="0" indent="0" algn="ctr">
              <a:lnSpc>
                <a:spcPts val="3607"/>
              </a:lnSpc>
              <a:buNone/>
            </a:pPr>
            <a:r>
              <a:rPr lang="en-US" sz="2255" b="1" dirty="0">
                <a:solidFill>
                  <a:srgbClr val="282824"/>
                </a:solidFill>
                <a:latin typeface="Lato" pitchFamily="34" charset="0"/>
                <a:ea typeface="Lato" pitchFamily="34" charset="-122"/>
                <a:cs typeface="Lato" pitchFamily="34" charset="-120"/>
              </a:rPr>
              <a:t>3</a:t>
            </a:r>
            <a:endParaRPr lang="en-US" sz="2255" dirty="0"/>
          </a:p>
        </p:txBody>
      </p:sp>
      <p:sp>
        <p:nvSpPr>
          <p:cNvPr id="17" name="Text 12"/>
          <p:cNvSpPr/>
          <p:nvPr/>
        </p:nvSpPr>
        <p:spPr>
          <a:xfrm>
            <a:off x="7512725" y="4786313"/>
            <a:ext cx="4449842" cy="357902"/>
          </a:xfrm>
          <a:prstGeom prst="rect">
            <a:avLst/>
          </a:prstGeom>
          <a:noFill/>
          <a:ln/>
        </p:spPr>
        <p:txBody>
          <a:bodyPr wrap="none" rtlCol="0" anchor="t"/>
          <a:lstStyle/>
          <a:p>
            <a:pPr marL="0" indent="0" algn="l">
              <a:lnSpc>
                <a:spcPts val="2818"/>
              </a:lnSpc>
              <a:buNone/>
            </a:pPr>
            <a:r>
              <a:rPr lang="en-US" sz="2800" b="1" dirty="0">
                <a:solidFill>
                  <a:srgbClr val="282824"/>
                </a:solidFill>
                <a:latin typeface="Lato" pitchFamily="34" charset="0"/>
                <a:ea typeface="Lato" pitchFamily="34" charset="-122"/>
                <a:cs typeface="Lato" pitchFamily="34" charset="-120"/>
              </a:rPr>
              <a:t>Effective When Taken Consistently</a:t>
            </a:r>
            <a:endParaRPr lang="en-US" sz="2800" dirty="0"/>
          </a:p>
        </p:txBody>
      </p:sp>
      <p:sp>
        <p:nvSpPr>
          <p:cNvPr id="18" name="Text 13"/>
          <p:cNvSpPr/>
          <p:nvPr/>
        </p:nvSpPr>
        <p:spPr>
          <a:xfrm>
            <a:off x="7512725" y="5281613"/>
            <a:ext cx="4449842" cy="366474"/>
          </a:xfrm>
          <a:prstGeom prst="rect">
            <a:avLst/>
          </a:prstGeom>
          <a:noFill/>
          <a:ln/>
        </p:spPr>
        <p:txBody>
          <a:bodyPr wrap="none" rtlCol="0" anchor="t"/>
          <a:lstStyle/>
          <a:p>
            <a:pPr marL="0" indent="0" algn="l">
              <a:lnSpc>
                <a:spcPts val="2886"/>
              </a:lnSpc>
              <a:buNone/>
            </a:pPr>
            <a:r>
              <a:rPr lang="en-US" sz="2400" dirty="0">
                <a:solidFill>
                  <a:srgbClr val="4A4A45"/>
                </a:solidFill>
                <a:latin typeface="Lato" pitchFamily="34" charset="0"/>
                <a:ea typeface="Lato" pitchFamily="34" charset="-122"/>
                <a:cs typeface="Lato" pitchFamily="34" charset="-120"/>
              </a:rPr>
              <a:t>PrEP is highly effective for prevention.</a:t>
            </a:r>
            <a:endParaRPr lang="en-US" sz="2400" dirty="0"/>
          </a:p>
        </p:txBody>
      </p:sp>
      <p:sp>
        <p:nvSpPr>
          <p:cNvPr id="19" name="Text 14"/>
          <p:cNvSpPr/>
          <p:nvPr/>
        </p:nvSpPr>
        <p:spPr>
          <a:xfrm>
            <a:off x="1058704" y="6134695"/>
            <a:ext cx="12512993" cy="1465898"/>
          </a:xfrm>
          <a:prstGeom prst="rect">
            <a:avLst/>
          </a:prstGeom>
          <a:noFill/>
          <a:ln/>
        </p:spPr>
        <p:txBody>
          <a:bodyPr wrap="square" rtlCol="0" anchor="t"/>
          <a:lstStyle/>
          <a:p>
            <a:pPr marL="342900" indent="-342900">
              <a:lnSpc>
                <a:spcPts val="2886"/>
              </a:lnSpc>
              <a:buFont typeface="Wingdings" panose="05000000000000000000" pitchFamily="2" charset="2"/>
              <a:buChar char="q"/>
            </a:pPr>
            <a:r>
              <a:rPr lang="en-US" sz="2400" dirty="0">
                <a:solidFill>
                  <a:srgbClr val="4A4A45"/>
                </a:solidFill>
                <a:latin typeface="Lato" pitchFamily="34" charset="0"/>
                <a:ea typeface="Lato" pitchFamily="34" charset="-122"/>
                <a:cs typeface="Lato" pitchFamily="34" charset="-120"/>
              </a:rPr>
              <a:t>Pre-exposure prophylaxis (PrEP) is a highly effective HIV prevention strategy that involves taking a daily medication to reduce the risk of acquiring HIV infection. </a:t>
            </a:r>
            <a:endParaRPr lang="en-US" sz="24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name="Slide 15">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chemeClr val="bg1"/>
          </a:solidFill>
          <a:ln/>
        </p:spPr>
      </p:sp>
      <p:pic>
        <p:nvPicPr>
          <p:cNvPr id="4"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5" name="Text 2"/>
          <p:cNvSpPr/>
          <p:nvPr/>
        </p:nvSpPr>
        <p:spPr>
          <a:xfrm>
            <a:off x="6225778" y="751761"/>
            <a:ext cx="7665244" cy="1320403"/>
          </a:xfrm>
          <a:prstGeom prst="rect">
            <a:avLst/>
          </a:prstGeom>
          <a:noFill/>
          <a:ln/>
        </p:spPr>
        <p:txBody>
          <a:bodyPr wrap="square" rtlCol="0" anchor="t"/>
          <a:lstStyle/>
          <a:p>
            <a:pPr marL="0" indent="0" algn="ctr">
              <a:lnSpc>
                <a:spcPts val="5199"/>
              </a:lnSpc>
              <a:buNone/>
            </a:pPr>
            <a:r>
              <a:rPr lang="en-US" sz="4400" b="1" dirty="0">
                <a:solidFill>
                  <a:srgbClr val="282824"/>
                </a:solidFill>
                <a:latin typeface="Lato" pitchFamily="34" charset="0"/>
                <a:ea typeface="Lato" pitchFamily="34" charset="-122"/>
                <a:cs typeface="Lato" pitchFamily="34" charset="-120"/>
              </a:rPr>
              <a:t>Post-exposure Prophylaxis (PEP)</a:t>
            </a:r>
            <a:endParaRPr lang="en-US" sz="4400" dirty="0"/>
          </a:p>
        </p:txBody>
      </p:sp>
      <p:sp>
        <p:nvSpPr>
          <p:cNvPr id="6" name="Shape 3"/>
          <p:cNvSpPr/>
          <p:nvPr/>
        </p:nvSpPr>
        <p:spPr>
          <a:xfrm>
            <a:off x="6521529" y="2388989"/>
            <a:ext cx="42148" cy="5088731"/>
          </a:xfrm>
          <a:prstGeom prst="rect">
            <a:avLst/>
          </a:prstGeom>
          <a:solidFill>
            <a:srgbClr val="CDCDCA"/>
          </a:solidFill>
          <a:ln/>
        </p:spPr>
      </p:sp>
      <p:sp>
        <p:nvSpPr>
          <p:cNvPr id="7" name="Shape 4"/>
          <p:cNvSpPr/>
          <p:nvPr/>
        </p:nvSpPr>
        <p:spPr>
          <a:xfrm>
            <a:off x="6780252" y="2843213"/>
            <a:ext cx="739378" cy="42148"/>
          </a:xfrm>
          <a:prstGeom prst="rect">
            <a:avLst/>
          </a:prstGeom>
          <a:solidFill>
            <a:srgbClr val="CDCDCA"/>
          </a:solidFill>
          <a:ln/>
        </p:spPr>
      </p:sp>
      <p:sp>
        <p:nvSpPr>
          <p:cNvPr id="8" name="Shape 5"/>
          <p:cNvSpPr/>
          <p:nvPr/>
        </p:nvSpPr>
        <p:spPr>
          <a:xfrm>
            <a:off x="6304955" y="2626638"/>
            <a:ext cx="475298" cy="475298"/>
          </a:xfrm>
          <a:prstGeom prst="roundRect">
            <a:avLst>
              <a:gd name="adj" fmla="val 26672"/>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p>
      <p:sp>
        <p:nvSpPr>
          <p:cNvPr id="9" name="Text 6"/>
          <p:cNvSpPr/>
          <p:nvPr/>
        </p:nvSpPr>
        <p:spPr>
          <a:xfrm>
            <a:off x="6450687" y="2705814"/>
            <a:ext cx="183833" cy="316944"/>
          </a:xfrm>
          <a:prstGeom prst="rect">
            <a:avLst/>
          </a:prstGeom>
          <a:noFill/>
          <a:ln/>
        </p:spPr>
        <p:txBody>
          <a:bodyPr wrap="none" rtlCol="0" anchor="t"/>
          <a:lstStyle/>
          <a:p>
            <a:pPr marL="0" indent="0" algn="ctr">
              <a:lnSpc>
                <a:spcPts val="2495"/>
              </a:lnSpc>
              <a:buNone/>
            </a:pPr>
            <a:r>
              <a:rPr lang="en-US" sz="2495" b="1" dirty="0">
                <a:solidFill>
                  <a:srgbClr val="282824"/>
                </a:solidFill>
                <a:latin typeface="Lato" pitchFamily="34" charset="0"/>
                <a:ea typeface="Lato" pitchFamily="34" charset="-122"/>
                <a:cs typeface="Lato" pitchFamily="34" charset="-120"/>
              </a:rPr>
              <a:t>1</a:t>
            </a:r>
            <a:endParaRPr lang="en-US" sz="2495" dirty="0"/>
          </a:p>
        </p:txBody>
      </p:sp>
      <p:sp>
        <p:nvSpPr>
          <p:cNvPr id="10" name="Text 7"/>
          <p:cNvSpPr/>
          <p:nvPr/>
        </p:nvSpPr>
        <p:spPr>
          <a:xfrm>
            <a:off x="7704653" y="2600206"/>
            <a:ext cx="2853214" cy="330041"/>
          </a:xfrm>
          <a:prstGeom prst="rect">
            <a:avLst/>
          </a:prstGeom>
          <a:noFill/>
          <a:ln/>
        </p:spPr>
        <p:txBody>
          <a:bodyPr wrap="none" rtlCol="0" anchor="t"/>
          <a:lstStyle/>
          <a:p>
            <a:pPr marL="0" indent="0" algn="l">
              <a:lnSpc>
                <a:spcPts val="2599"/>
              </a:lnSpc>
              <a:buNone/>
            </a:pPr>
            <a:r>
              <a:rPr lang="en-US" sz="2800" b="1" dirty="0">
                <a:solidFill>
                  <a:srgbClr val="282824"/>
                </a:solidFill>
                <a:effectLst>
                  <a:outerShdw blurRad="38100" dist="38100" dir="2700000" algn="tl">
                    <a:srgbClr val="000000">
                      <a:alpha val="43137"/>
                    </a:srgbClr>
                  </a:outerShdw>
                </a:effectLst>
                <a:latin typeface="Lato" pitchFamily="34" charset="0"/>
                <a:ea typeface="Lato" pitchFamily="34" charset="-122"/>
                <a:cs typeface="Lato" pitchFamily="34" charset="-120"/>
              </a:rPr>
              <a:t>Emergency Intervention</a:t>
            </a:r>
            <a:endParaRPr lang="en-US" sz="2800" dirty="0">
              <a:effectLst>
                <a:outerShdw blurRad="38100" dist="38100" dir="2700000" algn="tl">
                  <a:srgbClr val="000000">
                    <a:alpha val="43137"/>
                  </a:srgbClr>
                </a:outerShdw>
              </a:effectLst>
            </a:endParaRPr>
          </a:p>
        </p:txBody>
      </p:sp>
      <p:sp>
        <p:nvSpPr>
          <p:cNvPr id="11" name="Text 8"/>
          <p:cNvSpPr/>
          <p:nvPr/>
        </p:nvSpPr>
        <p:spPr>
          <a:xfrm>
            <a:off x="7704653" y="3056930"/>
            <a:ext cx="6186368" cy="676275"/>
          </a:xfrm>
          <a:prstGeom prst="rect">
            <a:avLst/>
          </a:prstGeom>
          <a:noFill/>
          <a:ln/>
        </p:spPr>
        <p:txBody>
          <a:bodyPr wrap="square" rtlCol="0" anchor="t"/>
          <a:lstStyle/>
          <a:p>
            <a:pPr marL="0" indent="0" algn="l">
              <a:lnSpc>
                <a:spcPts val="2662"/>
              </a:lnSpc>
              <a:buNone/>
            </a:pPr>
            <a:r>
              <a:rPr lang="en-US" sz="2000" dirty="0">
                <a:solidFill>
                  <a:srgbClr val="4A4A45"/>
                </a:solidFill>
                <a:latin typeface="Lato" pitchFamily="34" charset="0"/>
                <a:ea typeface="Lato" pitchFamily="34" charset="-122"/>
                <a:cs typeface="Lato" pitchFamily="34" charset="-120"/>
              </a:rPr>
              <a:t>PEP is a short-term course of ART initiated after potential exposure to HIV.</a:t>
            </a:r>
            <a:endParaRPr lang="en-US" sz="2000" dirty="0"/>
          </a:p>
        </p:txBody>
      </p:sp>
      <p:sp>
        <p:nvSpPr>
          <p:cNvPr id="12" name="Shape 9"/>
          <p:cNvSpPr/>
          <p:nvPr/>
        </p:nvSpPr>
        <p:spPr>
          <a:xfrm>
            <a:off x="6780252" y="4609862"/>
            <a:ext cx="739378" cy="42148"/>
          </a:xfrm>
          <a:prstGeom prst="rect">
            <a:avLst/>
          </a:prstGeom>
          <a:solidFill>
            <a:srgbClr val="CDCDCA"/>
          </a:solidFill>
          <a:ln/>
        </p:spPr>
      </p:sp>
      <p:sp>
        <p:nvSpPr>
          <p:cNvPr id="13" name="Shape 10"/>
          <p:cNvSpPr/>
          <p:nvPr/>
        </p:nvSpPr>
        <p:spPr>
          <a:xfrm>
            <a:off x="6304955" y="4393287"/>
            <a:ext cx="475298" cy="475298"/>
          </a:xfrm>
          <a:prstGeom prst="roundRect">
            <a:avLst>
              <a:gd name="adj" fmla="val 26672"/>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p>
      <p:sp>
        <p:nvSpPr>
          <p:cNvPr id="14" name="Text 11"/>
          <p:cNvSpPr/>
          <p:nvPr/>
        </p:nvSpPr>
        <p:spPr>
          <a:xfrm>
            <a:off x="6450687" y="4472464"/>
            <a:ext cx="183833" cy="316944"/>
          </a:xfrm>
          <a:prstGeom prst="rect">
            <a:avLst/>
          </a:prstGeom>
          <a:noFill/>
          <a:ln/>
        </p:spPr>
        <p:txBody>
          <a:bodyPr wrap="none" rtlCol="0" anchor="t"/>
          <a:lstStyle/>
          <a:p>
            <a:pPr marL="0" indent="0" algn="ctr">
              <a:lnSpc>
                <a:spcPts val="2495"/>
              </a:lnSpc>
              <a:buNone/>
            </a:pPr>
            <a:r>
              <a:rPr lang="en-US" sz="2495" b="1" dirty="0">
                <a:solidFill>
                  <a:srgbClr val="282824"/>
                </a:solidFill>
                <a:latin typeface="Lato" pitchFamily="34" charset="0"/>
                <a:ea typeface="Lato" pitchFamily="34" charset="-122"/>
                <a:cs typeface="Lato" pitchFamily="34" charset="-120"/>
              </a:rPr>
              <a:t>2</a:t>
            </a:r>
            <a:endParaRPr lang="en-US" sz="2495" dirty="0"/>
          </a:p>
        </p:txBody>
      </p:sp>
      <p:sp>
        <p:nvSpPr>
          <p:cNvPr id="15" name="Text 12"/>
          <p:cNvSpPr/>
          <p:nvPr/>
        </p:nvSpPr>
        <p:spPr>
          <a:xfrm>
            <a:off x="7704653" y="4366855"/>
            <a:ext cx="2640925" cy="330041"/>
          </a:xfrm>
          <a:prstGeom prst="rect">
            <a:avLst/>
          </a:prstGeom>
          <a:noFill/>
          <a:ln/>
        </p:spPr>
        <p:txBody>
          <a:bodyPr wrap="none" rtlCol="0" anchor="t"/>
          <a:lstStyle/>
          <a:p>
            <a:pPr marL="0" indent="0" algn="l">
              <a:lnSpc>
                <a:spcPts val="2599"/>
              </a:lnSpc>
              <a:buNone/>
            </a:pPr>
            <a:r>
              <a:rPr lang="en-US" sz="2800" b="1" dirty="0">
                <a:solidFill>
                  <a:srgbClr val="282824"/>
                </a:solidFill>
                <a:effectLst>
                  <a:outerShdw blurRad="38100" dist="38100" dir="2700000" algn="tl">
                    <a:srgbClr val="000000">
                      <a:alpha val="43137"/>
                    </a:srgbClr>
                  </a:outerShdw>
                </a:effectLst>
                <a:latin typeface="Lato" pitchFamily="34" charset="0"/>
                <a:ea typeface="Lato" pitchFamily="34" charset="-122"/>
                <a:cs typeface="Lato" pitchFamily="34" charset="-120"/>
              </a:rPr>
              <a:t>High-Risk Exposures</a:t>
            </a:r>
            <a:endParaRPr lang="en-US" sz="2800" dirty="0">
              <a:effectLst>
                <a:outerShdw blurRad="38100" dist="38100" dir="2700000" algn="tl">
                  <a:srgbClr val="000000">
                    <a:alpha val="43137"/>
                  </a:srgbClr>
                </a:outerShdw>
              </a:effectLst>
            </a:endParaRPr>
          </a:p>
        </p:txBody>
      </p:sp>
      <p:sp>
        <p:nvSpPr>
          <p:cNvPr id="16" name="Text 13"/>
          <p:cNvSpPr/>
          <p:nvPr/>
        </p:nvSpPr>
        <p:spPr>
          <a:xfrm>
            <a:off x="7704653" y="4823579"/>
            <a:ext cx="6186368" cy="676275"/>
          </a:xfrm>
          <a:prstGeom prst="rect">
            <a:avLst/>
          </a:prstGeom>
          <a:noFill/>
          <a:ln/>
        </p:spPr>
        <p:txBody>
          <a:bodyPr wrap="square" rtlCol="0" anchor="t"/>
          <a:lstStyle/>
          <a:p>
            <a:pPr marL="0" indent="0" algn="l">
              <a:lnSpc>
                <a:spcPts val="2662"/>
              </a:lnSpc>
              <a:buNone/>
            </a:pPr>
            <a:r>
              <a:rPr lang="en-US" sz="2000" dirty="0">
                <a:solidFill>
                  <a:srgbClr val="4A4A45"/>
                </a:solidFill>
                <a:latin typeface="Lato" pitchFamily="34" charset="0"/>
                <a:ea typeface="Lato" pitchFamily="34" charset="-122"/>
                <a:cs typeface="Lato" pitchFamily="34" charset="-120"/>
              </a:rPr>
              <a:t>PEP is recommended for individuals who have been exposed to HIV through unprotected sex, needle-stick injuries, or other situations.</a:t>
            </a:r>
            <a:endParaRPr lang="en-US" sz="2000" dirty="0"/>
          </a:p>
        </p:txBody>
      </p:sp>
      <p:sp>
        <p:nvSpPr>
          <p:cNvPr id="17" name="Shape 14"/>
          <p:cNvSpPr/>
          <p:nvPr/>
        </p:nvSpPr>
        <p:spPr>
          <a:xfrm>
            <a:off x="6780252" y="6376511"/>
            <a:ext cx="739378" cy="42148"/>
          </a:xfrm>
          <a:prstGeom prst="rect">
            <a:avLst/>
          </a:prstGeom>
          <a:solidFill>
            <a:srgbClr val="CDCDCA"/>
          </a:solidFill>
          <a:ln/>
        </p:spPr>
      </p:sp>
      <p:sp>
        <p:nvSpPr>
          <p:cNvPr id="18" name="Shape 15"/>
          <p:cNvSpPr/>
          <p:nvPr/>
        </p:nvSpPr>
        <p:spPr>
          <a:xfrm>
            <a:off x="6304955" y="6159937"/>
            <a:ext cx="475298" cy="475298"/>
          </a:xfrm>
          <a:prstGeom prst="roundRect">
            <a:avLst>
              <a:gd name="adj" fmla="val 26672"/>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p>
      <p:sp>
        <p:nvSpPr>
          <p:cNvPr id="19" name="Text 16"/>
          <p:cNvSpPr/>
          <p:nvPr/>
        </p:nvSpPr>
        <p:spPr>
          <a:xfrm>
            <a:off x="6450687" y="6239113"/>
            <a:ext cx="183833" cy="316944"/>
          </a:xfrm>
          <a:prstGeom prst="rect">
            <a:avLst/>
          </a:prstGeom>
          <a:noFill/>
          <a:ln/>
        </p:spPr>
        <p:txBody>
          <a:bodyPr wrap="none" rtlCol="0" anchor="t"/>
          <a:lstStyle/>
          <a:p>
            <a:pPr marL="0" indent="0" algn="ctr">
              <a:lnSpc>
                <a:spcPts val="2495"/>
              </a:lnSpc>
              <a:buNone/>
            </a:pPr>
            <a:r>
              <a:rPr lang="en-US" sz="2495" b="1" dirty="0">
                <a:solidFill>
                  <a:srgbClr val="282824"/>
                </a:solidFill>
                <a:latin typeface="Lato" pitchFamily="34" charset="0"/>
                <a:ea typeface="Lato" pitchFamily="34" charset="-122"/>
                <a:cs typeface="Lato" pitchFamily="34" charset="-120"/>
              </a:rPr>
              <a:t>3</a:t>
            </a:r>
            <a:endParaRPr lang="en-US" sz="2495" dirty="0"/>
          </a:p>
        </p:txBody>
      </p:sp>
      <p:sp>
        <p:nvSpPr>
          <p:cNvPr id="20" name="Text 17"/>
          <p:cNvSpPr/>
          <p:nvPr/>
        </p:nvSpPr>
        <p:spPr>
          <a:xfrm>
            <a:off x="7704653" y="6133505"/>
            <a:ext cx="3183493" cy="330041"/>
          </a:xfrm>
          <a:prstGeom prst="rect">
            <a:avLst/>
          </a:prstGeom>
          <a:noFill/>
          <a:ln/>
        </p:spPr>
        <p:txBody>
          <a:bodyPr wrap="none" rtlCol="0" anchor="t"/>
          <a:lstStyle/>
          <a:p>
            <a:pPr marL="0" indent="0" algn="l">
              <a:lnSpc>
                <a:spcPts val="2599"/>
              </a:lnSpc>
              <a:buNone/>
            </a:pPr>
            <a:r>
              <a:rPr lang="en-US" sz="2800" b="1" dirty="0">
                <a:solidFill>
                  <a:srgbClr val="282824"/>
                </a:solidFill>
                <a:effectLst>
                  <a:outerShdw blurRad="38100" dist="38100" dir="2700000" algn="tl">
                    <a:srgbClr val="000000">
                      <a:alpha val="43137"/>
                    </a:srgbClr>
                  </a:outerShdw>
                </a:effectLst>
                <a:latin typeface="Lato" pitchFamily="34" charset="0"/>
                <a:ea typeface="Lato" pitchFamily="34" charset="-122"/>
                <a:cs typeface="Lato" pitchFamily="34" charset="-120"/>
              </a:rPr>
              <a:t>Effective If Taken Promptly</a:t>
            </a:r>
            <a:endParaRPr lang="en-US" sz="2800" dirty="0">
              <a:effectLst>
                <a:outerShdw blurRad="38100" dist="38100" dir="2700000" algn="tl">
                  <a:srgbClr val="000000">
                    <a:alpha val="43137"/>
                  </a:srgbClr>
                </a:outerShdw>
              </a:effectLst>
            </a:endParaRPr>
          </a:p>
        </p:txBody>
      </p:sp>
      <p:sp>
        <p:nvSpPr>
          <p:cNvPr id="21" name="Text 18"/>
          <p:cNvSpPr/>
          <p:nvPr/>
        </p:nvSpPr>
        <p:spPr>
          <a:xfrm>
            <a:off x="7704653" y="6590228"/>
            <a:ext cx="6186368" cy="676275"/>
          </a:xfrm>
          <a:prstGeom prst="rect">
            <a:avLst/>
          </a:prstGeom>
          <a:noFill/>
          <a:ln/>
        </p:spPr>
        <p:txBody>
          <a:bodyPr wrap="square" rtlCol="0" anchor="t"/>
          <a:lstStyle/>
          <a:p>
            <a:pPr marL="0" indent="0" algn="l">
              <a:lnSpc>
                <a:spcPts val="2662"/>
              </a:lnSpc>
              <a:buNone/>
            </a:pPr>
            <a:r>
              <a:rPr lang="en-US" sz="2000" dirty="0">
                <a:solidFill>
                  <a:srgbClr val="4A4A45"/>
                </a:solidFill>
                <a:latin typeface="Lato" pitchFamily="34" charset="0"/>
                <a:ea typeface="Lato" pitchFamily="34" charset="-122"/>
                <a:cs typeface="Lato" pitchFamily="34" charset="-120"/>
              </a:rPr>
              <a:t>PEP must be started within 72 hours of exposure to be effective in preventing infection.</a:t>
            </a:r>
            <a:endParaRPr lang="en-US" sz="20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chemeClr val="bg1"/>
          </a:solidFill>
          <a:ln/>
        </p:spPr>
      </p:sp>
      <p:sp>
        <p:nvSpPr>
          <p:cNvPr id="4" name="Text 2"/>
          <p:cNvSpPr/>
          <p:nvPr/>
        </p:nvSpPr>
        <p:spPr>
          <a:xfrm>
            <a:off x="2068354" y="529828"/>
            <a:ext cx="7923139" cy="600313"/>
          </a:xfrm>
          <a:prstGeom prst="rect">
            <a:avLst/>
          </a:prstGeom>
          <a:noFill/>
          <a:ln/>
        </p:spPr>
        <p:txBody>
          <a:bodyPr wrap="none" rtlCol="0" anchor="t"/>
          <a:lstStyle/>
          <a:p>
            <a:pPr marL="0" indent="0">
              <a:lnSpc>
                <a:spcPts val="4727"/>
              </a:lnSpc>
              <a:buNone/>
            </a:pPr>
            <a:r>
              <a:rPr lang="en-US" sz="4000" b="1" dirty="0">
                <a:solidFill>
                  <a:srgbClr val="282824"/>
                </a:solidFill>
                <a:latin typeface="Lato" pitchFamily="34" charset="0"/>
                <a:ea typeface="Lato" pitchFamily="34" charset="-122"/>
                <a:cs typeface="Lato" pitchFamily="34" charset="-120"/>
              </a:rPr>
              <a:t>Vertical Transmission of HIV</a:t>
            </a:r>
            <a:endParaRPr lang="en-US" sz="4000" dirty="0"/>
          </a:p>
        </p:txBody>
      </p:sp>
      <p:sp>
        <p:nvSpPr>
          <p:cNvPr id="5" name="Shape 3"/>
          <p:cNvSpPr/>
          <p:nvPr/>
        </p:nvSpPr>
        <p:spPr>
          <a:xfrm>
            <a:off x="2068354" y="1514237"/>
            <a:ext cx="1748909" cy="1413867"/>
          </a:xfrm>
          <a:prstGeom prst="roundRect">
            <a:avLst>
              <a:gd name="adj" fmla="val 8152"/>
            </a:avLst>
          </a:prstGeom>
          <a:solidFill>
            <a:schemeClr val="accent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p>
      <p:sp>
        <p:nvSpPr>
          <p:cNvPr id="6" name="Text 4"/>
          <p:cNvSpPr/>
          <p:nvPr/>
        </p:nvSpPr>
        <p:spPr>
          <a:xfrm>
            <a:off x="2260402" y="2029063"/>
            <a:ext cx="139303" cy="384215"/>
          </a:xfrm>
          <a:prstGeom prst="rect">
            <a:avLst/>
          </a:prstGeom>
          <a:noFill/>
          <a:ln/>
        </p:spPr>
        <p:txBody>
          <a:bodyPr wrap="none" rtlCol="0" anchor="t"/>
          <a:lstStyle/>
          <a:p>
            <a:pPr marL="0" indent="0" algn="ctr">
              <a:lnSpc>
                <a:spcPts val="3025"/>
              </a:lnSpc>
              <a:buNone/>
            </a:pPr>
            <a:r>
              <a:rPr lang="en-US" sz="1891" b="1" dirty="0">
                <a:solidFill>
                  <a:srgbClr val="282824"/>
                </a:solidFill>
                <a:latin typeface="Lato" pitchFamily="34" charset="0"/>
                <a:ea typeface="Lato" pitchFamily="34" charset="-122"/>
                <a:cs typeface="Lato" pitchFamily="34" charset="-120"/>
              </a:rPr>
              <a:t>1</a:t>
            </a:r>
            <a:endParaRPr lang="en-US" sz="1891" dirty="0"/>
          </a:p>
        </p:txBody>
      </p:sp>
      <p:sp>
        <p:nvSpPr>
          <p:cNvPr id="7" name="Text 5"/>
          <p:cNvSpPr/>
          <p:nvPr/>
        </p:nvSpPr>
        <p:spPr>
          <a:xfrm>
            <a:off x="4009311" y="1706285"/>
            <a:ext cx="5526575" cy="324385"/>
          </a:xfrm>
          <a:prstGeom prst="rect">
            <a:avLst/>
          </a:prstGeom>
          <a:noFill/>
          <a:ln/>
        </p:spPr>
        <p:txBody>
          <a:bodyPr wrap="none" rtlCol="0" anchor="t"/>
          <a:lstStyle/>
          <a:p>
            <a:pPr marL="0" indent="0" algn="l">
              <a:lnSpc>
                <a:spcPts val="2363"/>
              </a:lnSpc>
              <a:buNone/>
            </a:pPr>
            <a:r>
              <a:rPr lang="en-US" sz="2400" b="1" dirty="0">
                <a:solidFill>
                  <a:srgbClr val="282824"/>
                </a:solidFill>
                <a:effectLst>
                  <a:outerShdw blurRad="38100" dist="38100" dir="2700000" algn="tl">
                    <a:srgbClr val="000000">
                      <a:alpha val="43137"/>
                    </a:srgbClr>
                  </a:outerShdw>
                </a:effectLst>
                <a:latin typeface="Lato" pitchFamily="34" charset="0"/>
                <a:ea typeface="Lato" pitchFamily="34" charset="-122"/>
                <a:cs typeface="Lato" pitchFamily="34" charset="-120"/>
              </a:rPr>
              <a:t>Mother-to-Child Transmission (MTCT)</a:t>
            </a:r>
            <a:endParaRPr lang="en-US" sz="2400" dirty="0">
              <a:effectLst>
                <a:outerShdw blurRad="38100" dist="38100" dir="2700000" algn="tl">
                  <a:srgbClr val="000000">
                    <a:alpha val="43137"/>
                  </a:srgbClr>
                </a:outerShdw>
              </a:effectLst>
            </a:endParaRPr>
          </a:p>
        </p:txBody>
      </p:sp>
      <p:sp>
        <p:nvSpPr>
          <p:cNvPr id="8" name="Text 6"/>
          <p:cNvSpPr/>
          <p:nvPr/>
        </p:nvSpPr>
        <p:spPr>
          <a:xfrm>
            <a:off x="4009311" y="2121694"/>
            <a:ext cx="8360569" cy="614363"/>
          </a:xfrm>
          <a:prstGeom prst="rect">
            <a:avLst/>
          </a:prstGeom>
          <a:noFill/>
          <a:ln/>
        </p:spPr>
        <p:txBody>
          <a:bodyPr wrap="square" rtlCol="0" anchor="t"/>
          <a:lstStyle/>
          <a:p>
            <a:pPr marL="0" indent="0" algn="l">
              <a:lnSpc>
                <a:spcPts val="2420"/>
              </a:lnSpc>
              <a:buNone/>
            </a:pPr>
            <a:r>
              <a:rPr lang="en-US" sz="2000" dirty="0">
                <a:solidFill>
                  <a:srgbClr val="4A4A45"/>
                </a:solidFill>
                <a:latin typeface="Lato" pitchFamily="34" charset="0"/>
                <a:ea typeface="Lato" pitchFamily="34" charset="-122"/>
                <a:cs typeface="Lato" pitchFamily="34" charset="-120"/>
              </a:rPr>
              <a:t>HIV can be transmitted from an infected mother to her child during pregnancy, labor, delivery, or breastfeeding.</a:t>
            </a:r>
            <a:endParaRPr lang="en-US" sz="2000" dirty="0"/>
          </a:p>
        </p:txBody>
      </p:sp>
      <p:sp>
        <p:nvSpPr>
          <p:cNvPr id="9" name="Shape 7"/>
          <p:cNvSpPr/>
          <p:nvPr/>
        </p:nvSpPr>
        <p:spPr>
          <a:xfrm>
            <a:off x="3913227" y="2906970"/>
            <a:ext cx="8552736" cy="19169"/>
          </a:xfrm>
          <a:prstGeom prst="rect">
            <a:avLst/>
          </a:prstGeom>
          <a:solidFill>
            <a:srgbClr val="CDCDCA"/>
          </a:solidFill>
          <a:ln/>
        </p:spPr>
      </p:sp>
      <p:sp>
        <p:nvSpPr>
          <p:cNvPr id="10" name="Shape 8"/>
          <p:cNvSpPr/>
          <p:nvPr/>
        </p:nvSpPr>
        <p:spPr>
          <a:xfrm>
            <a:off x="2068354" y="3024068"/>
            <a:ext cx="3497818" cy="1413867"/>
          </a:xfrm>
          <a:prstGeom prst="roundRect">
            <a:avLst>
              <a:gd name="adj" fmla="val 8152"/>
            </a:avLst>
          </a:prstGeom>
          <a:solidFill>
            <a:schemeClr val="accent1">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p>
      <p:sp>
        <p:nvSpPr>
          <p:cNvPr id="11" name="Text 9"/>
          <p:cNvSpPr/>
          <p:nvPr/>
        </p:nvSpPr>
        <p:spPr>
          <a:xfrm>
            <a:off x="2260402" y="3538895"/>
            <a:ext cx="139303" cy="384215"/>
          </a:xfrm>
          <a:prstGeom prst="rect">
            <a:avLst/>
          </a:prstGeom>
          <a:noFill/>
          <a:ln/>
        </p:spPr>
        <p:txBody>
          <a:bodyPr wrap="none" rtlCol="0" anchor="t"/>
          <a:lstStyle/>
          <a:p>
            <a:pPr marL="0" indent="0" algn="ctr">
              <a:lnSpc>
                <a:spcPts val="3025"/>
              </a:lnSpc>
              <a:buNone/>
            </a:pPr>
            <a:r>
              <a:rPr lang="en-US" sz="1891" b="1" dirty="0">
                <a:solidFill>
                  <a:srgbClr val="282824"/>
                </a:solidFill>
                <a:latin typeface="Lato" pitchFamily="34" charset="0"/>
                <a:ea typeface="Lato" pitchFamily="34" charset="-122"/>
                <a:cs typeface="Lato" pitchFamily="34" charset="-120"/>
              </a:rPr>
              <a:t>2</a:t>
            </a:r>
            <a:endParaRPr lang="en-US" sz="1891" dirty="0"/>
          </a:p>
        </p:txBody>
      </p:sp>
      <p:sp>
        <p:nvSpPr>
          <p:cNvPr id="12" name="Text 10"/>
          <p:cNvSpPr/>
          <p:nvPr/>
        </p:nvSpPr>
        <p:spPr>
          <a:xfrm>
            <a:off x="5758220" y="3216116"/>
            <a:ext cx="2401253" cy="300157"/>
          </a:xfrm>
          <a:prstGeom prst="rect">
            <a:avLst/>
          </a:prstGeom>
          <a:noFill/>
          <a:ln/>
        </p:spPr>
        <p:txBody>
          <a:bodyPr wrap="none" rtlCol="0" anchor="t"/>
          <a:lstStyle/>
          <a:p>
            <a:pPr marL="0" indent="0" algn="l">
              <a:lnSpc>
                <a:spcPts val="2363"/>
              </a:lnSpc>
              <a:buNone/>
            </a:pPr>
            <a:r>
              <a:rPr lang="en-US" sz="2400" b="1" dirty="0">
                <a:solidFill>
                  <a:srgbClr val="282824"/>
                </a:solidFill>
                <a:effectLst>
                  <a:outerShdw blurRad="38100" dist="38100" dir="2700000" algn="tl">
                    <a:srgbClr val="000000">
                      <a:alpha val="43137"/>
                    </a:srgbClr>
                  </a:outerShdw>
                </a:effectLst>
                <a:latin typeface="Lato" pitchFamily="34" charset="0"/>
                <a:ea typeface="Lato" pitchFamily="34" charset="-122"/>
                <a:cs typeface="Lato" pitchFamily="34" charset="-120"/>
              </a:rPr>
              <a:t>Prevention Strategies</a:t>
            </a:r>
            <a:endParaRPr lang="en-US" sz="2400" dirty="0">
              <a:effectLst>
                <a:outerShdw blurRad="38100" dist="38100" dir="2700000" algn="tl">
                  <a:srgbClr val="000000">
                    <a:alpha val="43137"/>
                  </a:srgbClr>
                </a:outerShdw>
              </a:effectLst>
            </a:endParaRPr>
          </a:p>
        </p:txBody>
      </p:sp>
      <p:sp>
        <p:nvSpPr>
          <p:cNvPr id="13" name="Text 11"/>
          <p:cNvSpPr/>
          <p:nvPr/>
        </p:nvSpPr>
        <p:spPr>
          <a:xfrm>
            <a:off x="5758220" y="3631525"/>
            <a:ext cx="6611660" cy="614363"/>
          </a:xfrm>
          <a:prstGeom prst="rect">
            <a:avLst/>
          </a:prstGeom>
          <a:noFill/>
          <a:ln/>
        </p:spPr>
        <p:txBody>
          <a:bodyPr wrap="square" rtlCol="0" anchor="t"/>
          <a:lstStyle/>
          <a:p>
            <a:pPr marL="0" indent="0" algn="l">
              <a:lnSpc>
                <a:spcPts val="2420"/>
              </a:lnSpc>
              <a:buNone/>
            </a:pPr>
            <a:r>
              <a:rPr lang="en-US" sz="2000" dirty="0">
                <a:solidFill>
                  <a:srgbClr val="4A4A45"/>
                </a:solidFill>
                <a:latin typeface="Lato" pitchFamily="34" charset="0"/>
                <a:ea typeface="Lato" pitchFamily="34" charset="-122"/>
                <a:cs typeface="Lato" pitchFamily="34" charset="-120"/>
              </a:rPr>
              <a:t>ART for pregnant women, safe delivery practices, and avoiding breastfeeding reduce MTCT.</a:t>
            </a:r>
            <a:endParaRPr lang="en-US" sz="2000" dirty="0"/>
          </a:p>
        </p:txBody>
      </p:sp>
      <p:sp>
        <p:nvSpPr>
          <p:cNvPr id="14" name="Shape 12"/>
          <p:cNvSpPr/>
          <p:nvPr/>
        </p:nvSpPr>
        <p:spPr>
          <a:xfrm>
            <a:off x="5662136" y="4416802"/>
            <a:ext cx="6803827" cy="19169"/>
          </a:xfrm>
          <a:prstGeom prst="rect">
            <a:avLst/>
          </a:prstGeom>
          <a:solidFill>
            <a:srgbClr val="CDCDCA"/>
          </a:solidFill>
          <a:ln/>
        </p:spPr>
      </p:sp>
      <p:sp>
        <p:nvSpPr>
          <p:cNvPr id="15" name="Shape 13"/>
          <p:cNvSpPr/>
          <p:nvPr/>
        </p:nvSpPr>
        <p:spPr>
          <a:xfrm>
            <a:off x="2068354" y="4533900"/>
            <a:ext cx="5246727" cy="1413867"/>
          </a:xfrm>
          <a:prstGeom prst="roundRect">
            <a:avLst>
              <a:gd name="adj" fmla="val 8152"/>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p>
      <p:sp>
        <p:nvSpPr>
          <p:cNvPr id="16" name="Text 14"/>
          <p:cNvSpPr/>
          <p:nvPr/>
        </p:nvSpPr>
        <p:spPr>
          <a:xfrm>
            <a:off x="2260402" y="5048726"/>
            <a:ext cx="139303" cy="384215"/>
          </a:xfrm>
          <a:prstGeom prst="rect">
            <a:avLst/>
          </a:prstGeom>
          <a:noFill/>
          <a:ln/>
        </p:spPr>
        <p:txBody>
          <a:bodyPr wrap="none" rtlCol="0" anchor="t"/>
          <a:lstStyle/>
          <a:p>
            <a:pPr marL="0" indent="0" algn="ctr">
              <a:lnSpc>
                <a:spcPts val="3025"/>
              </a:lnSpc>
              <a:buNone/>
            </a:pPr>
            <a:r>
              <a:rPr lang="en-US" sz="1891" b="1" dirty="0">
                <a:solidFill>
                  <a:srgbClr val="282824"/>
                </a:solidFill>
                <a:latin typeface="Lato" pitchFamily="34" charset="0"/>
                <a:ea typeface="Lato" pitchFamily="34" charset="-122"/>
                <a:cs typeface="Lato" pitchFamily="34" charset="-120"/>
              </a:rPr>
              <a:t>3</a:t>
            </a:r>
            <a:endParaRPr lang="en-US" sz="1891" dirty="0"/>
          </a:p>
        </p:txBody>
      </p:sp>
      <p:sp>
        <p:nvSpPr>
          <p:cNvPr id="17" name="Text 15"/>
          <p:cNvSpPr/>
          <p:nvPr/>
        </p:nvSpPr>
        <p:spPr>
          <a:xfrm>
            <a:off x="7507129" y="4725948"/>
            <a:ext cx="2401253" cy="300157"/>
          </a:xfrm>
          <a:prstGeom prst="rect">
            <a:avLst/>
          </a:prstGeom>
          <a:noFill/>
          <a:ln/>
        </p:spPr>
        <p:txBody>
          <a:bodyPr wrap="none" rtlCol="0" anchor="t"/>
          <a:lstStyle/>
          <a:p>
            <a:pPr marL="0" indent="0" algn="l">
              <a:lnSpc>
                <a:spcPts val="2363"/>
              </a:lnSpc>
              <a:buNone/>
            </a:pPr>
            <a:r>
              <a:rPr lang="en-US" sz="2400" b="1" dirty="0">
                <a:solidFill>
                  <a:srgbClr val="282824"/>
                </a:solidFill>
                <a:effectLst>
                  <a:outerShdw blurRad="38100" dist="38100" dir="2700000" algn="tl">
                    <a:srgbClr val="000000">
                      <a:alpha val="43137"/>
                    </a:srgbClr>
                  </a:outerShdw>
                </a:effectLst>
                <a:latin typeface="Lato" pitchFamily="34" charset="0"/>
                <a:ea typeface="Lato" pitchFamily="34" charset="-122"/>
                <a:cs typeface="Lato" pitchFamily="34" charset="-120"/>
              </a:rPr>
              <a:t>Pediatric HIV</a:t>
            </a:r>
            <a:endParaRPr lang="en-US" sz="2400" dirty="0">
              <a:effectLst>
                <a:outerShdw blurRad="38100" dist="38100" dir="2700000" algn="tl">
                  <a:srgbClr val="000000">
                    <a:alpha val="43137"/>
                  </a:srgbClr>
                </a:outerShdw>
              </a:effectLst>
            </a:endParaRPr>
          </a:p>
        </p:txBody>
      </p:sp>
      <p:sp>
        <p:nvSpPr>
          <p:cNvPr id="18" name="Text 16"/>
          <p:cNvSpPr/>
          <p:nvPr/>
        </p:nvSpPr>
        <p:spPr>
          <a:xfrm>
            <a:off x="7471504" y="5117607"/>
            <a:ext cx="5579479" cy="926934"/>
          </a:xfrm>
          <a:prstGeom prst="rect">
            <a:avLst/>
          </a:prstGeom>
          <a:noFill/>
          <a:ln/>
        </p:spPr>
        <p:txBody>
          <a:bodyPr wrap="square" rtlCol="0" anchor="t"/>
          <a:lstStyle/>
          <a:p>
            <a:pPr marL="0" indent="0" algn="l">
              <a:lnSpc>
                <a:spcPts val="2420"/>
              </a:lnSpc>
              <a:buNone/>
            </a:pPr>
            <a:r>
              <a:rPr lang="en-US" sz="2000" dirty="0">
                <a:solidFill>
                  <a:srgbClr val="4A4A45"/>
                </a:solidFill>
                <a:latin typeface="Lato" pitchFamily="34" charset="0"/>
                <a:ea typeface="Lato" pitchFamily="34" charset="-122"/>
                <a:cs typeface="Lato" pitchFamily="34" charset="-120"/>
              </a:rPr>
              <a:t>Infants born with HIV require early ART to prevent disease progression and ensure healthy development.</a:t>
            </a:r>
            <a:endParaRPr lang="en-US" sz="2000" dirty="0"/>
          </a:p>
        </p:txBody>
      </p:sp>
      <p:sp>
        <p:nvSpPr>
          <p:cNvPr id="19" name="Text 17"/>
          <p:cNvSpPr/>
          <p:nvPr/>
        </p:nvSpPr>
        <p:spPr>
          <a:xfrm>
            <a:off x="2068354" y="6401372"/>
            <a:ext cx="10493573" cy="1535906"/>
          </a:xfrm>
          <a:prstGeom prst="rect">
            <a:avLst/>
          </a:prstGeom>
          <a:noFill/>
          <a:ln/>
        </p:spPr>
        <p:txBody>
          <a:bodyPr wrap="square" rtlCol="0" anchor="t"/>
          <a:lstStyle/>
          <a:p>
            <a:pPr marL="342900" indent="-342900">
              <a:lnSpc>
                <a:spcPts val="2420"/>
              </a:lnSpc>
              <a:buFont typeface="Wingdings" panose="05000000000000000000" pitchFamily="2" charset="2"/>
              <a:buChar char="q"/>
            </a:pPr>
            <a:r>
              <a:rPr lang="en-US" sz="2000" dirty="0">
                <a:solidFill>
                  <a:srgbClr val="4A4A45"/>
                </a:solidFill>
                <a:latin typeface="Lato" pitchFamily="34" charset="0"/>
                <a:ea typeface="Lato" pitchFamily="34" charset="-122"/>
                <a:cs typeface="Lato" pitchFamily="34" charset="-120"/>
              </a:rPr>
              <a:t>Vertical transmission of HIV refers to the transmission of the virus from an infected mother to her child during pregnancy, labor, delivery, or breastfeeding. </a:t>
            </a:r>
            <a:endParaRPr lang="en-US" sz="2000" dirty="0" smtClean="0">
              <a:solidFill>
                <a:srgbClr val="4A4A45"/>
              </a:solidFill>
              <a:latin typeface="Lato" pitchFamily="34" charset="0"/>
              <a:ea typeface="Lato" pitchFamily="34" charset="-122"/>
              <a:cs typeface="Lato" pitchFamily="34" charset="-120"/>
            </a:endParaRPr>
          </a:p>
          <a:p>
            <a:pPr marL="342900" indent="-342900">
              <a:lnSpc>
                <a:spcPts val="2420"/>
              </a:lnSpc>
              <a:buFont typeface="Wingdings" panose="05000000000000000000" pitchFamily="2" charset="2"/>
              <a:buChar char="q"/>
            </a:pPr>
            <a:endParaRPr lang="en-US" sz="2000" dirty="0">
              <a:solidFill>
                <a:srgbClr val="4A4A45"/>
              </a:solidFill>
              <a:latin typeface="Lato" pitchFamily="34" charset="0"/>
              <a:ea typeface="Lato" pitchFamily="34" charset="-122"/>
              <a:cs typeface="Lato" pitchFamily="34" charset="-120"/>
            </a:endParaRPr>
          </a:p>
          <a:p>
            <a:pPr marL="342900" indent="-342900">
              <a:lnSpc>
                <a:spcPts val="2420"/>
              </a:lnSpc>
              <a:buFont typeface="Wingdings" panose="05000000000000000000" pitchFamily="2" charset="2"/>
              <a:buChar char="q"/>
            </a:pPr>
            <a:r>
              <a:rPr lang="en-US" sz="2000" dirty="0" smtClean="0">
                <a:solidFill>
                  <a:srgbClr val="4A4A45"/>
                </a:solidFill>
                <a:latin typeface="Lato" pitchFamily="34" charset="0"/>
                <a:ea typeface="Lato" pitchFamily="34" charset="-122"/>
                <a:cs typeface="Lato" pitchFamily="34" charset="-120"/>
              </a:rPr>
              <a:t>This </a:t>
            </a:r>
            <a:r>
              <a:rPr lang="en-US" sz="2000" dirty="0">
                <a:solidFill>
                  <a:srgbClr val="4A4A45"/>
                </a:solidFill>
                <a:latin typeface="Lato" pitchFamily="34" charset="0"/>
                <a:ea typeface="Lato" pitchFamily="34" charset="-122"/>
                <a:cs typeface="Lato" pitchFamily="34" charset="-120"/>
              </a:rPr>
              <a:t>is a significant concern, but with effective prevention strategies, the risk of MTCT can be drastically reduced. </a:t>
            </a:r>
            <a:endParaRPr lang="en-US" sz="14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748832"/>
          </a:xfrm>
          <a:prstGeom prst="rect">
            <a:avLst/>
          </a:prstGeom>
          <a:solidFill>
            <a:schemeClr val="bg1"/>
          </a:solidFill>
          <a:ln/>
        </p:spPr>
      </p:sp>
      <p:sp>
        <p:nvSpPr>
          <p:cNvPr id="4" name="Text 2"/>
          <p:cNvSpPr/>
          <p:nvPr/>
        </p:nvSpPr>
        <p:spPr>
          <a:xfrm>
            <a:off x="2594967" y="475178"/>
            <a:ext cx="4842896" cy="540068"/>
          </a:xfrm>
          <a:prstGeom prst="rect">
            <a:avLst/>
          </a:prstGeom>
          <a:noFill/>
          <a:ln/>
        </p:spPr>
        <p:txBody>
          <a:bodyPr wrap="none" rtlCol="0" anchor="t"/>
          <a:lstStyle/>
          <a:p>
            <a:pPr marL="0" indent="0">
              <a:lnSpc>
                <a:spcPts val="4253"/>
              </a:lnSpc>
              <a:buNone/>
            </a:pPr>
            <a:r>
              <a:rPr lang="en-US" sz="4400" b="1" dirty="0">
                <a:solidFill>
                  <a:srgbClr val="282824"/>
                </a:solidFill>
                <a:effectLst>
                  <a:outerShdw blurRad="38100" dist="38100" dir="2700000" algn="tl">
                    <a:srgbClr val="000000">
                      <a:alpha val="43137"/>
                    </a:srgbClr>
                  </a:outerShdw>
                </a:effectLst>
                <a:latin typeface="Lato" pitchFamily="34" charset="0"/>
                <a:ea typeface="Lato" pitchFamily="34" charset="-122"/>
                <a:cs typeface="Lato" pitchFamily="34" charset="-120"/>
              </a:rPr>
              <a:t>Pediatric HIV/AIDS</a:t>
            </a:r>
            <a:endParaRPr lang="en-US" sz="4400" dirty="0">
              <a:effectLst>
                <a:outerShdw blurRad="38100" dist="38100" dir="2700000" algn="tl">
                  <a:srgbClr val="000000">
                    <a:alpha val="43137"/>
                  </a:srgbClr>
                </a:outerShdw>
              </a:effectLst>
            </a:endParaRPr>
          </a:p>
        </p:txBody>
      </p:sp>
      <p:pic>
        <p:nvPicPr>
          <p:cNvPr id="5" name="Image 0" descr="preencoded.png"/>
          <p:cNvPicPr>
            <a:picLocks noChangeAspect="1"/>
          </p:cNvPicPr>
          <p:nvPr/>
        </p:nvPicPr>
        <p:blipFill>
          <a:blip r:embed="rId3"/>
          <a:stretch>
            <a:fillRect/>
          </a:stretch>
        </p:blipFill>
        <p:spPr>
          <a:xfrm>
            <a:off x="2594967" y="1360884"/>
            <a:ext cx="864037" cy="1382554"/>
          </a:xfrm>
          <a:prstGeom prst="rect">
            <a:avLst/>
          </a:prstGeom>
          <a:solidFill>
            <a:srgbClr val="FFC000"/>
          </a:solidFill>
        </p:spPr>
      </p:pic>
      <p:sp>
        <p:nvSpPr>
          <p:cNvPr id="6" name="Text 3"/>
          <p:cNvSpPr/>
          <p:nvPr/>
        </p:nvSpPr>
        <p:spPr>
          <a:xfrm>
            <a:off x="3718203" y="1533644"/>
            <a:ext cx="2160270" cy="269915"/>
          </a:xfrm>
          <a:prstGeom prst="rect">
            <a:avLst/>
          </a:prstGeom>
          <a:noFill/>
          <a:ln/>
        </p:spPr>
        <p:txBody>
          <a:bodyPr wrap="none" rtlCol="0" anchor="t"/>
          <a:lstStyle/>
          <a:p>
            <a:pPr marL="0" indent="0" algn="l">
              <a:lnSpc>
                <a:spcPts val="2126"/>
              </a:lnSpc>
              <a:buNone/>
            </a:pPr>
            <a:r>
              <a:rPr lang="en-US" sz="2800" b="1" dirty="0">
                <a:solidFill>
                  <a:srgbClr val="282824"/>
                </a:solidFill>
                <a:effectLst>
                  <a:outerShdw blurRad="38100" dist="38100" dir="2700000" algn="tl">
                    <a:srgbClr val="000000">
                      <a:alpha val="43137"/>
                    </a:srgbClr>
                  </a:outerShdw>
                </a:effectLst>
                <a:latin typeface="Lato" pitchFamily="34" charset="0"/>
                <a:ea typeface="Lato" pitchFamily="34" charset="-122"/>
                <a:cs typeface="Lato" pitchFamily="34" charset="-120"/>
              </a:rPr>
              <a:t>HIV in Children</a:t>
            </a:r>
            <a:endParaRPr lang="en-US" sz="2800" dirty="0">
              <a:effectLst>
                <a:outerShdw blurRad="38100" dist="38100" dir="2700000" algn="tl">
                  <a:srgbClr val="000000">
                    <a:alpha val="43137"/>
                  </a:srgbClr>
                </a:outerShdw>
              </a:effectLst>
            </a:endParaRPr>
          </a:p>
        </p:txBody>
      </p:sp>
      <p:sp>
        <p:nvSpPr>
          <p:cNvPr id="7" name="Text 4"/>
          <p:cNvSpPr/>
          <p:nvPr/>
        </p:nvSpPr>
        <p:spPr>
          <a:xfrm>
            <a:off x="3718203" y="1907142"/>
            <a:ext cx="8317111" cy="489823"/>
          </a:xfrm>
          <a:prstGeom prst="rect">
            <a:avLst/>
          </a:prstGeom>
          <a:noFill/>
          <a:ln/>
        </p:spPr>
        <p:txBody>
          <a:bodyPr wrap="none" rtlCol="0" anchor="t"/>
          <a:lstStyle/>
          <a:p>
            <a:pPr marL="0" indent="0" algn="l">
              <a:lnSpc>
                <a:spcPts val="2177"/>
              </a:lnSpc>
              <a:buNone/>
            </a:pPr>
            <a:r>
              <a:rPr lang="en-US" sz="2000" dirty="0">
                <a:solidFill>
                  <a:srgbClr val="4A4A45"/>
                </a:solidFill>
                <a:latin typeface="Lato" pitchFamily="34" charset="0"/>
                <a:ea typeface="Lato" pitchFamily="34" charset="-122"/>
                <a:cs typeface="Lato" pitchFamily="34" charset="-120"/>
              </a:rPr>
              <a:t>HIV infection in children can have serious consequences for their health and development.</a:t>
            </a:r>
            <a:endParaRPr lang="en-US" sz="2000" dirty="0"/>
          </a:p>
        </p:txBody>
      </p:sp>
      <p:pic>
        <p:nvPicPr>
          <p:cNvPr id="8" name="Image 1" descr="preencoded.png"/>
          <p:cNvPicPr>
            <a:picLocks noChangeAspect="1"/>
          </p:cNvPicPr>
          <p:nvPr/>
        </p:nvPicPr>
        <p:blipFill>
          <a:blip r:embed="rId4"/>
          <a:stretch>
            <a:fillRect/>
          </a:stretch>
        </p:blipFill>
        <p:spPr>
          <a:xfrm>
            <a:off x="2594967" y="2743438"/>
            <a:ext cx="864037" cy="1382554"/>
          </a:xfrm>
          <a:prstGeom prst="rect">
            <a:avLst/>
          </a:prstGeom>
          <a:solidFill>
            <a:srgbClr val="FFC000"/>
          </a:solidFill>
        </p:spPr>
      </p:pic>
      <p:sp>
        <p:nvSpPr>
          <p:cNvPr id="9" name="Text 5"/>
          <p:cNvSpPr/>
          <p:nvPr/>
        </p:nvSpPr>
        <p:spPr>
          <a:xfrm>
            <a:off x="3718203" y="2916198"/>
            <a:ext cx="2160270" cy="269915"/>
          </a:xfrm>
          <a:prstGeom prst="rect">
            <a:avLst/>
          </a:prstGeom>
          <a:noFill/>
          <a:ln/>
        </p:spPr>
        <p:txBody>
          <a:bodyPr wrap="none" rtlCol="0" anchor="t"/>
          <a:lstStyle/>
          <a:p>
            <a:pPr marL="0" indent="0" algn="l">
              <a:lnSpc>
                <a:spcPts val="2126"/>
              </a:lnSpc>
              <a:buNone/>
            </a:pPr>
            <a:r>
              <a:rPr lang="en-US" sz="2800" b="1" dirty="0">
                <a:solidFill>
                  <a:srgbClr val="282824"/>
                </a:solidFill>
                <a:effectLst>
                  <a:outerShdw blurRad="38100" dist="38100" dir="2700000" algn="tl">
                    <a:srgbClr val="000000">
                      <a:alpha val="43137"/>
                    </a:srgbClr>
                  </a:outerShdw>
                </a:effectLst>
                <a:latin typeface="Lato" pitchFamily="34" charset="0"/>
                <a:ea typeface="Lato" pitchFamily="34" charset="-122"/>
                <a:cs typeface="Lato" pitchFamily="34" charset="-120"/>
              </a:rPr>
              <a:t>Prevention Strategies</a:t>
            </a:r>
            <a:endParaRPr lang="en-US" sz="2800" dirty="0">
              <a:effectLst>
                <a:outerShdw blurRad="38100" dist="38100" dir="2700000" algn="tl">
                  <a:srgbClr val="000000">
                    <a:alpha val="43137"/>
                  </a:srgbClr>
                </a:outerShdw>
              </a:effectLst>
            </a:endParaRPr>
          </a:p>
        </p:txBody>
      </p:sp>
      <p:sp>
        <p:nvSpPr>
          <p:cNvPr id="10" name="Text 6"/>
          <p:cNvSpPr/>
          <p:nvPr/>
        </p:nvSpPr>
        <p:spPr>
          <a:xfrm>
            <a:off x="3718203" y="3289697"/>
            <a:ext cx="8317111" cy="553164"/>
          </a:xfrm>
          <a:prstGeom prst="rect">
            <a:avLst/>
          </a:prstGeom>
          <a:noFill/>
          <a:ln/>
        </p:spPr>
        <p:txBody>
          <a:bodyPr wrap="none" rtlCol="0" anchor="t"/>
          <a:lstStyle/>
          <a:p>
            <a:pPr marL="0" indent="0" algn="l">
              <a:lnSpc>
                <a:spcPts val="2177"/>
              </a:lnSpc>
              <a:buNone/>
            </a:pPr>
            <a:r>
              <a:rPr lang="en-US" sz="2000" dirty="0">
                <a:solidFill>
                  <a:srgbClr val="4A4A45"/>
                </a:solidFill>
                <a:latin typeface="Lato" pitchFamily="34" charset="0"/>
                <a:ea typeface="Lato" pitchFamily="34" charset="-122"/>
                <a:cs typeface="Lato" pitchFamily="34" charset="-120"/>
              </a:rPr>
              <a:t>Preventing mother-to-child transmission (MTCT) is crucial to reduce the </a:t>
            </a:r>
            <a:endParaRPr lang="en-US" sz="2000" dirty="0" smtClean="0">
              <a:solidFill>
                <a:srgbClr val="4A4A45"/>
              </a:solidFill>
              <a:latin typeface="Lato" pitchFamily="34" charset="0"/>
              <a:ea typeface="Lato" pitchFamily="34" charset="-122"/>
              <a:cs typeface="Lato" pitchFamily="34" charset="-120"/>
            </a:endParaRPr>
          </a:p>
          <a:p>
            <a:pPr marL="0" indent="0" algn="l">
              <a:lnSpc>
                <a:spcPts val="2177"/>
              </a:lnSpc>
              <a:buNone/>
            </a:pPr>
            <a:r>
              <a:rPr lang="en-US" sz="2000" dirty="0" smtClean="0">
                <a:solidFill>
                  <a:srgbClr val="4A4A45"/>
                </a:solidFill>
                <a:latin typeface="Lato" pitchFamily="34" charset="0"/>
                <a:ea typeface="Lato" pitchFamily="34" charset="-122"/>
                <a:cs typeface="Lato" pitchFamily="34" charset="-120"/>
              </a:rPr>
              <a:t>number </a:t>
            </a:r>
            <a:r>
              <a:rPr lang="en-US" sz="2000" dirty="0">
                <a:solidFill>
                  <a:srgbClr val="4A4A45"/>
                </a:solidFill>
                <a:latin typeface="Lato" pitchFamily="34" charset="0"/>
                <a:ea typeface="Lato" pitchFamily="34" charset="-122"/>
                <a:cs typeface="Lato" pitchFamily="34" charset="-120"/>
              </a:rPr>
              <a:t>of children living with HIV.</a:t>
            </a:r>
            <a:endParaRPr lang="en-US" sz="2000" dirty="0"/>
          </a:p>
        </p:txBody>
      </p:sp>
      <p:pic>
        <p:nvPicPr>
          <p:cNvPr id="11" name="Image 2" descr="preencoded.png"/>
          <p:cNvPicPr>
            <a:picLocks noChangeAspect="1"/>
          </p:cNvPicPr>
          <p:nvPr/>
        </p:nvPicPr>
        <p:blipFill>
          <a:blip r:embed="rId5"/>
          <a:stretch>
            <a:fillRect/>
          </a:stretch>
        </p:blipFill>
        <p:spPr>
          <a:xfrm>
            <a:off x="2594967" y="4125992"/>
            <a:ext cx="864037" cy="1382554"/>
          </a:xfrm>
          <a:prstGeom prst="rect">
            <a:avLst/>
          </a:prstGeom>
          <a:solidFill>
            <a:srgbClr val="FFC000"/>
          </a:solidFill>
        </p:spPr>
      </p:pic>
      <p:sp>
        <p:nvSpPr>
          <p:cNvPr id="12" name="Text 7"/>
          <p:cNvSpPr/>
          <p:nvPr/>
        </p:nvSpPr>
        <p:spPr>
          <a:xfrm>
            <a:off x="3718203" y="4298752"/>
            <a:ext cx="2935605" cy="269915"/>
          </a:xfrm>
          <a:prstGeom prst="rect">
            <a:avLst/>
          </a:prstGeom>
          <a:noFill/>
          <a:ln/>
        </p:spPr>
        <p:txBody>
          <a:bodyPr wrap="none" rtlCol="0" anchor="t"/>
          <a:lstStyle/>
          <a:p>
            <a:pPr marL="0" indent="0" algn="l">
              <a:lnSpc>
                <a:spcPts val="2126"/>
              </a:lnSpc>
              <a:buNone/>
            </a:pPr>
            <a:r>
              <a:rPr lang="en-US" sz="2800" b="1" dirty="0">
                <a:solidFill>
                  <a:srgbClr val="282824"/>
                </a:solidFill>
                <a:effectLst>
                  <a:outerShdw blurRad="38100" dist="38100" dir="2700000" algn="tl">
                    <a:srgbClr val="000000">
                      <a:alpha val="43137"/>
                    </a:srgbClr>
                  </a:outerShdw>
                </a:effectLst>
                <a:latin typeface="Lato" pitchFamily="34" charset="0"/>
                <a:ea typeface="Lato" pitchFamily="34" charset="-122"/>
                <a:cs typeface="Lato" pitchFamily="34" charset="-120"/>
              </a:rPr>
              <a:t>Early Diagnosis and Treatment</a:t>
            </a:r>
            <a:endParaRPr lang="en-US" sz="2800" dirty="0">
              <a:effectLst>
                <a:outerShdw blurRad="38100" dist="38100" dir="2700000" algn="tl">
                  <a:srgbClr val="000000">
                    <a:alpha val="43137"/>
                  </a:srgbClr>
                </a:outerShdw>
              </a:effectLst>
            </a:endParaRPr>
          </a:p>
        </p:txBody>
      </p:sp>
      <p:sp>
        <p:nvSpPr>
          <p:cNvPr id="13" name="Text 8"/>
          <p:cNvSpPr/>
          <p:nvPr/>
        </p:nvSpPr>
        <p:spPr>
          <a:xfrm>
            <a:off x="3718203" y="4672250"/>
            <a:ext cx="8317111" cy="656747"/>
          </a:xfrm>
          <a:prstGeom prst="rect">
            <a:avLst/>
          </a:prstGeom>
          <a:noFill/>
          <a:ln/>
        </p:spPr>
        <p:txBody>
          <a:bodyPr wrap="square" rtlCol="0" anchor="t"/>
          <a:lstStyle/>
          <a:p>
            <a:pPr marL="0" indent="0" algn="l">
              <a:lnSpc>
                <a:spcPts val="2177"/>
              </a:lnSpc>
              <a:buNone/>
            </a:pPr>
            <a:r>
              <a:rPr lang="en-US" sz="2000" dirty="0">
                <a:solidFill>
                  <a:srgbClr val="4A4A45"/>
                </a:solidFill>
                <a:latin typeface="Lato" pitchFamily="34" charset="0"/>
                <a:ea typeface="Lato" pitchFamily="34" charset="-122"/>
                <a:cs typeface="Lato" pitchFamily="34" charset="-120"/>
              </a:rPr>
              <a:t>Early diagnosis and treatment with antiretroviral therapy (ART) are essential for improving outcomes in children with HIV.</a:t>
            </a:r>
            <a:endParaRPr lang="en-US" sz="2000" dirty="0"/>
          </a:p>
        </p:txBody>
      </p:sp>
      <p:pic>
        <p:nvPicPr>
          <p:cNvPr id="14" name="Image 3" descr="preencoded.png"/>
          <p:cNvPicPr>
            <a:picLocks noChangeAspect="1"/>
          </p:cNvPicPr>
          <p:nvPr/>
        </p:nvPicPr>
        <p:blipFill>
          <a:blip r:embed="rId6"/>
          <a:stretch>
            <a:fillRect/>
          </a:stretch>
        </p:blipFill>
        <p:spPr>
          <a:xfrm>
            <a:off x="2594967" y="5508546"/>
            <a:ext cx="864037" cy="1382554"/>
          </a:xfrm>
          <a:prstGeom prst="rect">
            <a:avLst/>
          </a:prstGeom>
          <a:solidFill>
            <a:srgbClr val="FFC000"/>
          </a:solidFill>
        </p:spPr>
      </p:pic>
      <p:sp>
        <p:nvSpPr>
          <p:cNvPr id="15" name="Text 9"/>
          <p:cNvSpPr/>
          <p:nvPr/>
        </p:nvSpPr>
        <p:spPr>
          <a:xfrm>
            <a:off x="3718203" y="5681305"/>
            <a:ext cx="2160270" cy="269915"/>
          </a:xfrm>
          <a:prstGeom prst="rect">
            <a:avLst/>
          </a:prstGeom>
          <a:noFill/>
          <a:ln/>
        </p:spPr>
        <p:txBody>
          <a:bodyPr wrap="none" rtlCol="0" anchor="t"/>
          <a:lstStyle/>
          <a:p>
            <a:pPr marL="0" indent="0" algn="l">
              <a:lnSpc>
                <a:spcPts val="2126"/>
              </a:lnSpc>
              <a:buNone/>
            </a:pPr>
            <a:r>
              <a:rPr lang="en-US" sz="2800" b="1" dirty="0">
                <a:solidFill>
                  <a:srgbClr val="282824"/>
                </a:solidFill>
                <a:effectLst>
                  <a:outerShdw blurRad="38100" dist="38100" dir="2700000" algn="tl">
                    <a:srgbClr val="000000">
                      <a:alpha val="43137"/>
                    </a:srgbClr>
                  </a:outerShdw>
                </a:effectLst>
                <a:latin typeface="Lato" pitchFamily="34" charset="0"/>
                <a:ea typeface="Lato" pitchFamily="34" charset="-122"/>
                <a:cs typeface="Lato" pitchFamily="34" charset="-120"/>
              </a:rPr>
              <a:t>Specialized Care</a:t>
            </a:r>
            <a:endParaRPr lang="en-US" sz="2800" dirty="0">
              <a:effectLst>
                <a:outerShdw blurRad="38100" dist="38100" dir="2700000" algn="tl">
                  <a:srgbClr val="000000">
                    <a:alpha val="43137"/>
                  </a:srgbClr>
                </a:outerShdw>
              </a:effectLst>
            </a:endParaRPr>
          </a:p>
        </p:txBody>
      </p:sp>
      <p:sp>
        <p:nvSpPr>
          <p:cNvPr id="16" name="Text 10"/>
          <p:cNvSpPr/>
          <p:nvPr/>
        </p:nvSpPr>
        <p:spPr>
          <a:xfrm>
            <a:off x="3718203" y="6054804"/>
            <a:ext cx="8317111" cy="553164"/>
          </a:xfrm>
          <a:prstGeom prst="rect">
            <a:avLst/>
          </a:prstGeom>
          <a:noFill/>
          <a:ln/>
        </p:spPr>
        <p:txBody>
          <a:bodyPr wrap="square" rtlCol="0" anchor="t"/>
          <a:lstStyle/>
          <a:p>
            <a:pPr marL="0" indent="0" algn="l">
              <a:lnSpc>
                <a:spcPts val="2177"/>
              </a:lnSpc>
              <a:buNone/>
            </a:pPr>
            <a:r>
              <a:rPr lang="en-US" sz="2000" dirty="0">
                <a:solidFill>
                  <a:srgbClr val="4A4A45"/>
                </a:solidFill>
                <a:latin typeface="Lato" pitchFamily="34" charset="0"/>
                <a:ea typeface="Lato" pitchFamily="34" charset="-122"/>
                <a:cs typeface="Lato" pitchFamily="34" charset="-120"/>
              </a:rPr>
              <a:t>Children with HIV require specialized care, including monitoring for opportunistic infections and growth and development issues.</a:t>
            </a:r>
            <a:endParaRPr lang="en-US" sz="2000" dirty="0"/>
          </a:p>
        </p:txBody>
      </p:sp>
      <p:pic>
        <p:nvPicPr>
          <p:cNvPr id="17" name="Image 4" descr="preencoded.png"/>
          <p:cNvPicPr>
            <a:picLocks noChangeAspect="1"/>
          </p:cNvPicPr>
          <p:nvPr/>
        </p:nvPicPr>
        <p:blipFill>
          <a:blip r:embed="rId7"/>
          <a:stretch>
            <a:fillRect/>
          </a:stretch>
        </p:blipFill>
        <p:spPr>
          <a:xfrm>
            <a:off x="2594967" y="6891099"/>
            <a:ext cx="864037" cy="1382554"/>
          </a:xfrm>
          <a:prstGeom prst="rect">
            <a:avLst/>
          </a:prstGeom>
          <a:solidFill>
            <a:srgbClr val="FFC000"/>
          </a:solidFill>
        </p:spPr>
      </p:pic>
      <p:sp>
        <p:nvSpPr>
          <p:cNvPr id="18" name="Text 11"/>
          <p:cNvSpPr/>
          <p:nvPr/>
        </p:nvSpPr>
        <p:spPr>
          <a:xfrm>
            <a:off x="3718203" y="7063859"/>
            <a:ext cx="2337316" cy="269915"/>
          </a:xfrm>
          <a:prstGeom prst="rect">
            <a:avLst/>
          </a:prstGeom>
          <a:noFill/>
          <a:ln/>
        </p:spPr>
        <p:txBody>
          <a:bodyPr wrap="none" rtlCol="0" anchor="t"/>
          <a:lstStyle/>
          <a:p>
            <a:pPr marL="0" indent="0" algn="l">
              <a:lnSpc>
                <a:spcPts val="2126"/>
              </a:lnSpc>
              <a:buNone/>
            </a:pPr>
            <a:r>
              <a:rPr lang="en-US" sz="2800" b="1" dirty="0">
                <a:solidFill>
                  <a:srgbClr val="282824"/>
                </a:solidFill>
                <a:effectLst>
                  <a:outerShdw blurRad="38100" dist="38100" dir="2700000" algn="tl">
                    <a:srgbClr val="000000">
                      <a:alpha val="43137"/>
                    </a:srgbClr>
                  </a:outerShdw>
                </a:effectLst>
                <a:latin typeface="Lato" pitchFamily="34" charset="0"/>
                <a:ea typeface="Lato" pitchFamily="34" charset="-122"/>
                <a:cs typeface="Lato" pitchFamily="34" charset="-120"/>
              </a:rPr>
              <a:t>Long-Term Management</a:t>
            </a:r>
            <a:endParaRPr lang="en-US" sz="2800" dirty="0">
              <a:effectLst>
                <a:outerShdw blurRad="38100" dist="38100" dir="2700000" algn="tl">
                  <a:srgbClr val="000000">
                    <a:alpha val="43137"/>
                  </a:srgbClr>
                </a:outerShdw>
              </a:effectLst>
            </a:endParaRPr>
          </a:p>
        </p:txBody>
      </p:sp>
      <p:sp>
        <p:nvSpPr>
          <p:cNvPr id="19" name="Text 12"/>
          <p:cNvSpPr/>
          <p:nvPr/>
        </p:nvSpPr>
        <p:spPr>
          <a:xfrm>
            <a:off x="3718203" y="7437357"/>
            <a:ext cx="10532187" cy="495359"/>
          </a:xfrm>
          <a:prstGeom prst="rect">
            <a:avLst/>
          </a:prstGeom>
          <a:noFill/>
          <a:ln/>
        </p:spPr>
        <p:txBody>
          <a:bodyPr wrap="none" rtlCol="0" anchor="t"/>
          <a:lstStyle/>
          <a:p>
            <a:pPr marL="0" indent="0" algn="l">
              <a:lnSpc>
                <a:spcPts val="2177"/>
              </a:lnSpc>
              <a:buNone/>
            </a:pPr>
            <a:r>
              <a:rPr lang="en-US" sz="2000" dirty="0">
                <a:solidFill>
                  <a:srgbClr val="4A4A45"/>
                </a:solidFill>
                <a:latin typeface="Lato" pitchFamily="34" charset="0"/>
                <a:ea typeface="Lato" pitchFamily="34" charset="-122"/>
                <a:cs typeface="Lato" pitchFamily="34" charset="-120"/>
              </a:rPr>
              <a:t>Long-term management involves lifelong ART, adherence to treatment, and regular monitoring.</a:t>
            </a:r>
            <a:endParaRPr lang="en-US" sz="20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chemeClr val="bg1"/>
          </a:solidFill>
          <a:ln/>
        </p:spPr>
      </p:sp>
      <p:pic>
        <p:nvPicPr>
          <p:cNvPr id="4" name="Image 0" descr="preencoded.png"/>
          <p:cNvPicPr>
            <a:picLocks noChangeAspect="1"/>
          </p:cNvPicPr>
          <p:nvPr/>
        </p:nvPicPr>
        <p:blipFill>
          <a:blip r:embed="rId3"/>
          <a:stretch>
            <a:fillRect/>
          </a:stretch>
        </p:blipFill>
        <p:spPr>
          <a:xfrm>
            <a:off x="0" y="0"/>
            <a:ext cx="3657600" cy="8229600"/>
          </a:xfrm>
          <a:prstGeom prst="rect">
            <a:avLst/>
          </a:prstGeom>
        </p:spPr>
      </p:pic>
      <p:sp>
        <p:nvSpPr>
          <p:cNvPr id="5" name="Text 2"/>
          <p:cNvSpPr/>
          <p:nvPr/>
        </p:nvSpPr>
        <p:spPr>
          <a:xfrm>
            <a:off x="5931792" y="617220"/>
            <a:ext cx="7527729" cy="596860"/>
          </a:xfrm>
          <a:prstGeom prst="rect">
            <a:avLst/>
          </a:prstGeom>
          <a:noFill/>
          <a:ln/>
        </p:spPr>
        <p:txBody>
          <a:bodyPr wrap="none" rtlCol="0" anchor="t"/>
          <a:lstStyle/>
          <a:p>
            <a:pPr marL="0" indent="0">
              <a:lnSpc>
                <a:spcPts val="4700"/>
              </a:lnSpc>
              <a:buNone/>
            </a:pPr>
            <a:r>
              <a:rPr lang="en-US" sz="4400" b="1" dirty="0">
                <a:solidFill>
                  <a:srgbClr val="282824"/>
                </a:solidFill>
                <a:effectLst>
                  <a:outerShdw blurRad="38100" dist="38100" dir="2700000" algn="tl">
                    <a:srgbClr val="000000">
                      <a:alpha val="43137"/>
                    </a:srgbClr>
                  </a:outerShdw>
                </a:effectLst>
                <a:latin typeface="Lato" pitchFamily="34" charset="0"/>
                <a:ea typeface="Lato" pitchFamily="34" charset="-122"/>
                <a:cs typeface="Lato" pitchFamily="34" charset="-120"/>
              </a:rPr>
              <a:t>Epidemiology of HIV/AIDS</a:t>
            </a:r>
            <a:endParaRPr lang="en-US" sz="4400" dirty="0">
              <a:effectLst>
                <a:outerShdw blurRad="38100" dist="38100" dir="2700000" algn="tl">
                  <a:srgbClr val="000000">
                    <a:alpha val="43137"/>
                  </a:srgbClr>
                </a:outerShdw>
              </a:effectLst>
            </a:endParaRPr>
          </a:p>
        </p:txBody>
      </p:sp>
      <p:pic>
        <p:nvPicPr>
          <p:cNvPr id="6" name="Image 1" descr="preencoded.png"/>
          <p:cNvPicPr>
            <a:picLocks noChangeAspect="1"/>
          </p:cNvPicPr>
          <p:nvPr/>
        </p:nvPicPr>
        <p:blipFill>
          <a:blip r:embed="rId4"/>
          <a:stretch>
            <a:fillRect/>
          </a:stretch>
        </p:blipFill>
        <p:spPr>
          <a:xfrm>
            <a:off x="4326017" y="1500545"/>
            <a:ext cx="955000" cy="1527929"/>
          </a:xfrm>
          <a:prstGeom prst="rect">
            <a:avLst/>
          </a:prstGeom>
          <a:solidFill>
            <a:schemeClr val="accent6">
              <a:lumMod val="75000"/>
            </a:schemeClr>
          </a:solidFill>
        </p:spPr>
      </p:pic>
      <p:sp>
        <p:nvSpPr>
          <p:cNvPr id="7" name="Text 3"/>
          <p:cNvSpPr/>
          <p:nvPr/>
        </p:nvSpPr>
        <p:spPr>
          <a:xfrm>
            <a:off x="5567482" y="1691522"/>
            <a:ext cx="3364645" cy="298370"/>
          </a:xfrm>
          <a:prstGeom prst="rect">
            <a:avLst/>
          </a:prstGeom>
          <a:noFill/>
          <a:ln/>
        </p:spPr>
        <p:txBody>
          <a:bodyPr wrap="none" rtlCol="0" anchor="t"/>
          <a:lstStyle/>
          <a:p>
            <a:pPr marL="0" indent="0" algn="l">
              <a:lnSpc>
                <a:spcPts val="2350"/>
              </a:lnSpc>
              <a:buNone/>
            </a:pPr>
            <a:r>
              <a:rPr lang="en-US" sz="2800" b="1" dirty="0">
                <a:solidFill>
                  <a:srgbClr val="282824"/>
                </a:solidFill>
                <a:latin typeface="Lato" pitchFamily="34" charset="0"/>
                <a:ea typeface="Lato" pitchFamily="34" charset="-122"/>
                <a:cs typeface="Lato" pitchFamily="34" charset="-120"/>
              </a:rPr>
              <a:t>Global Distribution</a:t>
            </a:r>
            <a:endParaRPr lang="en-US" sz="2800" dirty="0"/>
          </a:p>
        </p:txBody>
      </p:sp>
      <p:sp>
        <p:nvSpPr>
          <p:cNvPr id="8" name="Text 4"/>
          <p:cNvSpPr/>
          <p:nvPr/>
        </p:nvSpPr>
        <p:spPr>
          <a:xfrm>
            <a:off x="5567482" y="2104429"/>
            <a:ext cx="8394502" cy="802363"/>
          </a:xfrm>
          <a:prstGeom prst="rect">
            <a:avLst/>
          </a:prstGeom>
          <a:noFill/>
          <a:ln/>
        </p:spPr>
        <p:txBody>
          <a:bodyPr wrap="none" rtlCol="0" anchor="t"/>
          <a:lstStyle/>
          <a:p>
            <a:pPr marL="0" indent="0" algn="l">
              <a:lnSpc>
                <a:spcPts val="2406"/>
              </a:lnSpc>
              <a:buNone/>
            </a:pPr>
            <a:r>
              <a:rPr lang="en-US" sz="2400" dirty="0">
                <a:solidFill>
                  <a:srgbClr val="4A4A45"/>
                </a:solidFill>
                <a:latin typeface="Lato" pitchFamily="34" charset="0"/>
                <a:ea typeface="Lato" pitchFamily="34" charset="-122"/>
                <a:cs typeface="Lato" pitchFamily="34" charset="-120"/>
              </a:rPr>
              <a:t>HIV is prevalent in many regions, with sub-Saharan Africa </a:t>
            </a:r>
            <a:endParaRPr lang="en-US" sz="2400" dirty="0" smtClean="0">
              <a:solidFill>
                <a:srgbClr val="4A4A45"/>
              </a:solidFill>
              <a:latin typeface="Lato" pitchFamily="34" charset="0"/>
              <a:ea typeface="Lato" pitchFamily="34" charset="-122"/>
              <a:cs typeface="Lato" pitchFamily="34" charset="-120"/>
            </a:endParaRPr>
          </a:p>
          <a:p>
            <a:pPr marL="0" indent="0" algn="l">
              <a:lnSpc>
                <a:spcPts val="2406"/>
              </a:lnSpc>
              <a:buNone/>
            </a:pPr>
            <a:r>
              <a:rPr lang="en-US" sz="2400" dirty="0" smtClean="0">
                <a:solidFill>
                  <a:srgbClr val="4A4A45"/>
                </a:solidFill>
                <a:latin typeface="Lato" pitchFamily="34" charset="0"/>
                <a:ea typeface="Lato" pitchFamily="34" charset="-122"/>
                <a:cs typeface="Lato" pitchFamily="34" charset="-120"/>
              </a:rPr>
              <a:t>experiencing </a:t>
            </a:r>
            <a:r>
              <a:rPr lang="en-US" sz="2400" dirty="0">
                <a:solidFill>
                  <a:srgbClr val="4A4A45"/>
                </a:solidFill>
                <a:latin typeface="Lato" pitchFamily="34" charset="0"/>
                <a:ea typeface="Lato" pitchFamily="34" charset="-122"/>
                <a:cs typeface="Lato" pitchFamily="34" charset="-120"/>
              </a:rPr>
              <a:t>the highest burden.</a:t>
            </a:r>
            <a:endParaRPr lang="en-US" sz="2400" dirty="0"/>
          </a:p>
        </p:txBody>
      </p:sp>
      <p:pic>
        <p:nvPicPr>
          <p:cNvPr id="9" name="Image 2" descr="preencoded.png"/>
          <p:cNvPicPr>
            <a:picLocks noChangeAspect="1"/>
          </p:cNvPicPr>
          <p:nvPr/>
        </p:nvPicPr>
        <p:blipFill>
          <a:blip r:embed="rId5"/>
          <a:stretch>
            <a:fillRect/>
          </a:stretch>
        </p:blipFill>
        <p:spPr>
          <a:xfrm>
            <a:off x="4326017" y="3028474"/>
            <a:ext cx="955000" cy="1527929"/>
          </a:xfrm>
          <a:prstGeom prst="rect">
            <a:avLst/>
          </a:prstGeom>
          <a:solidFill>
            <a:schemeClr val="accent6">
              <a:lumMod val="75000"/>
            </a:schemeClr>
          </a:solidFill>
        </p:spPr>
      </p:pic>
      <p:sp>
        <p:nvSpPr>
          <p:cNvPr id="10" name="Text 5"/>
          <p:cNvSpPr/>
          <p:nvPr/>
        </p:nvSpPr>
        <p:spPr>
          <a:xfrm>
            <a:off x="5567482" y="3219450"/>
            <a:ext cx="3911055" cy="298371"/>
          </a:xfrm>
          <a:prstGeom prst="rect">
            <a:avLst/>
          </a:prstGeom>
          <a:noFill/>
          <a:ln/>
        </p:spPr>
        <p:txBody>
          <a:bodyPr wrap="none" rtlCol="0" anchor="t"/>
          <a:lstStyle/>
          <a:p>
            <a:pPr marL="0" indent="0" algn="l">
              <a:lnSpc>
                <a:spcPts val="2350"/>
              </a:lnSpc>
              <a:buNone/>
            </a:pPr>
            <a:r>
              <a:rPr lang="en-US" sz="2800" b="1" dirty="0">
                <a:solidFill>
                  <a:srgbClr val="282824"/>
                </a:solidFill>
                <a:latin typeface="Lato" pitchFamily="34" charset="0"/>
                <a:ea typeface="Lato" pitchFamily="34" charset="-122"/>
                <a:cs typeface="Lato" pitchFamily="34" charset="-120"/>
              </a:rPr>
              <a:t>Transmission Patterns</a:t>
            </a:r>
            <a:endParaRPr lang="en-US" sz="2800" dirty="0"/>
          </a:p>
        </p:txBody>
      </p:sp>
      <p:sp>
        <p:nvSpPr>
          <p:cNvPr id="11" name="Text 6"/>
          <p:cNvSpPr/>
          <p:nvPr/>
        </p:nvSpPr>
        <p:spPr>
          <a:xfrm>
            <a:off x="5567482" y="3632359"/>
            <a:ext cx="8394502" cy="1000482"/>
          </a:xfrm>
          <a:prstGeom prst="rect">
            <a:avLst/>
          </a:prstGeom>
          <a:noFill/>
          <a:ln/>
        </p:spPr>
        <p:txBody>
          <a:bodyPr wrap="square" rtlCol="0" anchor="t"/>
          <a:lstStyle/>
          <a:p>
            <a:pPr marL="0" indent="0" algn="l">
              <a:lnSpc>
                <a:spcPts val="2406"/>
              </a:lnSpc>
              <a:buNone/>
            </a:pPr>
            <a:r>
              <a:rPr lang="en-US" sz="2400" dirty="0">
                <a:solidFill>
                  <a:srgbClr val="4A4A45"/>
                </a:solidFill>
                <a:latin typeface="Lato" pitchFamily="34" charset="0"/>
                <a:ea typeface="Lato" pitchFamily="34" charset="-122"/>
                <a:cs typeface="Lato" pitchFamily="34" charset="-120"/>
              </a:rPr>
              <a:t>HIV transmission varies geographically, influenced by factors like sexual behavior, injection drug use, and access to healthcare.</a:t>
            </a:r>
            <a:endParaRPr lang="en-US" sz="2400" dirty="0"/>
          </a:p>
        </p:txBody>
      </p:sp>
      <p:pic>
        <p:nvPicPr>
          <p:cNvPr id="12" name="Image 3" descr="preencoded.png"/>
          <p:cNvPicPr>
            <a:picLocks noChangeAspect="1"/>
          </p:cNvPicPr>
          <p:nvPr/>
        </p:nvPicPr>
        <p:blipFill>
          <a:blip r:embed="rId6"/>
          <a:stretch>
            <a:fillRect/>
          </a:stretch>
        </p:blipFill>
        <p:spPr>
          <a:xfrm>
            <a:off x="4326017" y="4556403"/>
            <a:ext cx="955000" cy="1527929"/>
          </a:xfrm>
          <a:prstGeom prst="rect">
            <a:avLst/>
          </a:prstGeom>
          <a:solidFill>
            <a:schemeClr val="accent6">
              <a:lumMod val="75000"/>
            </a:schemeClr>
          </a:solidFill>
        </p:spPr>
      </p:pic>
      <p:sp>
        <p:nvSpPr>
          <p:cNvPr id="13" name="Text 7"/>
          <p:cNvSpPr/>
          <p:nvPr/>
        </p:nvSpPr>
        <p:spPr>
          <a:xfrm>
            <a:off x="5567482" y="4747379"/>
            <a:ext cx="2387441" cy="298371"/>
          </a:xfrm>
          <a:prstGeom prst="rect">
            <a:avLst/>
          </a:prstGeom>
          <a:noFill/>
          <a:ln/>
        </p:spPr>
        <p:txBody>
          <a:bodyPr wrap="none" rtlCol="0" anchor="t"/>
          <a:lstStyle/>
          <a:p>
            <a:pPr marL="0" indent="0" algn="l">
              <a:lnSpc>
                <a:spcPts val="2350"/>
              </a:lnSpc>
              <a:buNone/>
            </a:pPr>
            <a:r>
              <a:rPr lang="en-US" sz="2800" b="1" dirty="0">
                <a:solidFill>
                  <a:srgbClr val="282824"/>
                </a:solidFill>
                <a:latin typeface="Lato" pitchFamily="34" charset="0"/>
                <a:ea typeface="Lato" pitchFamily="34" charset="-122"/>
                <a:cs typeface="Lato" pitchFamily="34" charset="-120"/>
              </a:rPr>
              <a:t>Population Groups</a:t>
            </a:r>
            <a:endParaRPr lang="en-US" sz="2800" dirty="0"/>
          </a:p>
        </p:txBody>
      </p:sp>
      <p:sp>
        <p:nvSpPr>
          <p:cNvPr id="14" name="Text 8"/>
          <p:cNvSpPr/>
          <p:nvPr/>
        </p:nvSpPr>
        <p:spPr>
          <a:xfrm>
            <a:off x="5567482" y="5160288"/>
            <a:ext cx="8394502" cy="1000482"/>
          </a:xfrm>
          <a:prstGeom prst="rect">
            <a:avLst/>
          </a:prstGeom>
          <a:noFill/>
          <a:ln/>
        </p:spPr>
        <p:txBody>
          <a:bodyPr wrap="square" rtlCol="0" anchor="t"/>
          <a:lstStyle/>
          <a:p>
            <a:pPr marL="0" indent="0" algn="l">
              <a:lnSpc>
                <a:spcPts val="2406"/>
              </a:lnSpc>
              <a:buNone/>
            </a:pPr>
            <a:r>
              <a:rPr lang="en-US" sz="2400" dirty="0">
                <a:solidFill>
                  <a:srgbClr val="4A4A45"/>
                </a:solidFill>
                <a:latin typeface="Lato" pitchFamily="34" charset="0"/>
                <a:ea typeface="Lato" pitchFamily="34" charset="-122"/>
                <a:cs typeface="Lato" pitchFamily="34" charset="-120"/>
              </a:rPr>
              <a:t>Certain population groups, including men who have sex with men, sex workers, and people who inject drugs, are disproportionately affected by HIV.</a:t>
            </a:r>
            <a:endParaRPr lang="en-US" sz="2400" dirty="0"/>
          </a:p>
        </p:txBody>
      </p:sp>
      <p:pic>
        <p:nvPicPr>
          <p:cNvPr id="15" name="Image 4" descr="preencoded.png"/>
          <p:cNvPicPr>
            <a:picLocks noChangeAspect="1"/>
          </p:cNvPicPr>
          <p:nvPr/>
        </p:nvPicPr>
        <p:blipFill>
          <a:blip r:embed="rId7"/>
          <a:stretch>
            <a:fillRect/>
          </a:stretch>
        </p:blipFill>
        <p:spPr>
          <a:xfrm>
            <a:off x="4326017" y="6084332"/>
            <a:ext cx="955000" cy="1527929"/>
          </a:xfrm>
          <a:prstGeom prst="rect">
            <a:avLst/>
          </a:prstGeom>
          <a:solidFill>
            <a:schemeClr val="accent6">
              <a:lumMod val="75000"/>
            </a:schemeClr>
          </a:solidFill>
        </p:spPr>
      </p:pic>
      <p:sp>
        <p:nvSpPr>
          <p:cNvPr id="16" name="Text 9"/>
          <p:cNvSpPr/>
          <p:nvPr/>
        </p:nvSpPr>
        <p:spPr>
          <a:xfrm>
            <a:off x="5567482" y="6275308"/>
            <a:ext cx="2387441" cy="298371"/>
          </a:xfrm>
          <a:prstGeom prst="rect">
            <a:avLst/>
          </a:prstGeom>
          <a:noFill/>
          <a:ln/>
        </p:spPr>
        <p:txBody>
          <a:bodyPr wrap="none" rtlCol="0" anchor="t"/>
          <a:lstStyle/>
          <a:p>
            <a:pPr marL="0" indent="0" algn="l">
              <a:lnSpc>
                <a:spcPts val="2350"/>
              </a:lnSpc>
              <a:buNone/>
            </a:pPr>
            <a:r>
              <a:rPr lang="en-US" sz="2800" b="1" dirty="0">
                <a:solidFill>
                  <a:srgbClr val="282824"/>
                </a:solidFill>
                <a:latin typeface="Lato" pitchFamily="34" charset="0"/>
                <a:ea typeface="Lato" pitchFamily="34" charset="-122"/>
                <a:cs typeface="Lato" pitchFamily="34" charset="-120"/>
              </a:rPr>
              <a:t>Changing Trends</a:t>
            </a:r>
            <a:endParaRPr lang="en-US" sz="2800" dirty="0"/>
          </a:p>
        </p:txBody>
      </p:sp>
      <p:sp>
        <p:nvSpPr>
          <p:cNvPr id="17" name="Text 10"/>
          <p:cNvSpPr/>
          <p:nvPr/>
        </p:nvSpPr>
        <p:spPr>
          <a:xfrm>
            <a:off x="5567482" y="6688217"/>
            <a:ext cx="8394502" cy="611029"/>
          </a:xfrm>
          <a:prstGeom prst="rect">
            <a:avLst/>
          </a:prstGeom>
          <a:noFill/>
          <a:ln/>
        </p:spPr>
        <p:txBody>
          <a:bodyPr wrap="square" rtlCol="0" anchor="t"/>
          <a:lstStyle/>
          <a:p>
            <a:pPr marL="0" indent="0" algn="l">
              <a:lnSpc>
                <a:spcPts val="2406"/>
              </a:lnSpc>
              <a:buNone/>
            </a:pPr>
            <a:r>
              <a:rPr lang="en-US" sz="2400" dirty="0">
                <a:solidFill>
                  <a:srgbClr val="4A4A45"/>
                </a:solidFill>
                <a:latin typeface="Lato" pitchFamily="34" charset="0"/>
                <a:ea typeface="Lato" pitchFamily="34" charset="-122"/>
                <a:cs typeface="Lato" pitchFamily="34" charset="-120"/>
              </a:rPr>
              <a:t>Over time, HIV epidemiology has shifted due to advancements in treatment, prevention strategies, and changing social norms.</a:t>
            </a:r>
            <a:endParaRPr lang="en-US" sz="2400" dirty="0"/>
          </a:p>
        </p:txBody>
      </p:sp>
    </p:spTree>
    <p:extLst>
      <p:ext uri="{BB962C8B-B14F-4D97-AF65-F5344CB8AC3E}">
        <p14:creationId xmlns:p14="http://schemas.microsoft.com/office/powerpoint/2010/main" val="36842159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chemeClr val="bg1"/>
          </a:solidFill>
          <a:ln/>
        </p:spPr>
      </p:sp>
      <p:pic>
        <p:nvPicPr>
          <p:cNvPr id="4" name="Image 0" descr="preencoded.png"/>
          <p:cNvPicPr>
            <a:picLocks noChangeAspect="1"/>
          </p:cNvPicPr>
          <p:nvPr/>
        </p:nvPicPr>
        <p:blipFill>
          <a:blip r:embed="rId3"/>
          <a:stretch>
            <a:fillRect/>
          </a:stretch>
        </p:blipFill>
        <p:spPr>
          <a:xfrm>
            <a:off x="9144000" y="0"/>
            <a:ext cx="5486400" cy="82296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5" name="Text 2"/>
          <p:cNvSpPr/>
          <p:nvPr/>
        </p:nvSpPr>
        <p:spPr>
          <a:xfrm>
            <a:off x="496932" y="1199793"/>
            <a:ext cx="8355257" cy="634603"/>
          </a:xfrm>
          <a:prstGeom prst="rect">
            <a:avLst/>
          </a:prstGeom>
          <a:noFill/>
          <a:ln/>
        </p:spPr>
        <p:txBody>
          <a:bodyPr wrap="none" rtlCol="0" anchor="t"/>
          <a:lstStyle/>
          <a:p>
            <a:pPr marL="0" indent="0">
              <a:lnSpc>
                <a:spcPts val="4997"/>
              </a:lnSpc>
              <a:buNone/>
            </a:pPr>
            <a:r>
              <a:rPr lang="en-US" sz="4000" b="1" dirty="0">
                <a:solidFill>
                  <a:srgbClr val="282824"/>
                </a:solidFill>
                <a:effectLst>
                  <a:outerShdw blurRad="38100" dist="38100" dir="2700000" algn="tl">
                    <a:srgbClr val="000000">
                      <a:alpha val="43137"/>
                    </a:srgbClr>
                  </a:outerShdw>
                </a:effectLst>
                <a:latin typeface="Lato" pitchFamily="34" charset="0"/>
                <a:ea typeface="Lato" pitchFamily="34" charset="-122"/>
                <a:cs typeface="Lato" pitchFamily="34" charset="-120"/>
              </a:rPr>
              <a:t>Comorbidities and Coinfections</a:t>
            </a:r>
            <a:endParaRPr lang="en-US" sz="4000" dirty="0">
              <a:effectLst>
                <a:outerShdw blurRad="38100" dist="38100" dir="2700000" algn="tl">
                  <a:srgbClr val="000000">
                    <a:alpha val="43137"/>
                  </a:srgbClr>
                </a:outerShdw>
              </a:effectLst>
            </a:endParaRPr>
          </a:p>
        </p:txBody>
      </p:sp>
      <p:sp>
        <p:nvSpPr>
          <p:cNvPr id="6" name="Shape 3"/>
          <p:cNvSpPr/>
          <p:nvPr/>
        </p:nvSpPr>
        <p:spPr>
          <a:xfrm>
            <a:off x="995005" y="2138958"/>
            <a:ext cx="40600" cy="4890849"/>
          </a:xfrm>
          <a:prstGeom prst="rect">
            <a:avLst/>
          </a:prstGeom>
          <a:solidFill>
            <a:srgbClr val="CDCDCA"/>
          </a:solidFill>
          <a:ln/>
        </p:spPr>
      </p:sp>
      <p:sp>
        <p:nvSpPr>
          <p:cNvPr id="7" name="Shape 4"/>
          <p:cNvSpPr/>
          <p:nvPr/>
        </p:nvSpPr>
        <p:spPr>
          <a:xfrm>
            <a:off x="1243667" y="2575381"/>
            <a:ext cx="710684" cy="40600"/>
          </a:xfrm>
          <a:prstGeom prst="rect">
            <a:avLst/>
          </a:prstGeom>
          <a:solidFill>
            <a:srgbClr val="CDCDCA"/>
          </a:solidFill>
          <a:ln/>
        </p:spPr>
      </p:sp>
      <p:sp>
        <p:nvSpPr>
          <p:cNvPr id="8" name="Shape 5"/>
          <p:cNvSpPr/>
          <p:nvPr/>
        </p:nvSpPr>
        <p:spPr>
          <a:xfrm>
            <a:off x="786825" y="2367320"/>
            <a:ext cx="456843" cy="456843"/>
          </a:xfrm>
          <a:prstGeom prst="roundRect">
            <a:avLst>
              <a:gd name="adj" fmla="val 26671"/>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p>
      <p:sp>
        <p:nvSpPr>
          <p:cNvPr id="9" name="Text 6"/>
          <p:cNvSpPr/>
          <p:nvPr/>
        </p:nvSpPr>
        <p:spPr>
          <a:xfrm>
            <a:off x="926842" y="2443401"/>
            <a:ext cx="176689" cy="304562"/>
          </a:xfrm>
          <a:prstGeom prst="rect">
            <a:avLst/>
          </a:prstGeom>
          <a:noFill/>
          <a:ln/>
        </p:spPr>
        <p:txBody>
          <a:bodyPr wrap="none" rtlCol="0" anchor="t"/>
          <a:lstStyle/>
          <a:p>
            <a:pPr marL="0" indent="0" algn="ctr">
              <a:lnSpc>
                <a:spcPts val="2399"/>
              </a:lnSpc>
              <a:buNone/>
            </a:pPr>
            <a:r>
              <a:rPr lang="en-US" sz="2399" b="1" dirty="0">
                <a:solidFill>
                  <a:srgbClr val="282824"/>
                </a:solidFill>
                <a:latin typeface="Lato" pitchFamily="34" charset="0"/>
                <a:ea typeface="Lato" pitchFamily="34" charset="-122"/>
                <a:cs typeface="Lato" pitchFamily="34" charset="-120"/>
              </a:rPr>
              <a:t>1</a:t>
            </a:r>
            <a:endParaRPr lang="en-US" sz="2399" dirty="0"/>
          </a:p>
        </p:txBody>
      </p:sp>
      <p:sp>
        <p:nvSpPr>
          <p:cNvPr id="10" name="Text 7"/>
          <p:cNvSpPr/>
          <p:nvPr/>
        </p:nvSpPr>
        <p:spPr>
          <a:xfrm>
            <a:off x="2132052" y="2341959"/>
            <a:ext cx="3959990" cy="406004"/>
          </a:xfrm>
          <a:prstGeom prst="rect">
            <a:avLst/>
          </a:prstGeom>
          <a:noFill/>
          <a:ln/>
        </p:spPr>
        <p:txBody>
          <a:bodyPr wrap="none" rtlCol="0" anchor="t"/>
          <a:lstStyle/>
          <a:p>
            <a:pPr marL="0" indent="0" algn="l">
              <a:lnSpc>
                <a:spcPts val="2498"/>
              </a:lnSpc>
              <a:buNone/>
            </a:pPr>
            <a:r>
              <a:rPr lang="en-US" sz="2800" b="1" dirty="0">
                <a:solidFill>
                  <a:srgbClr val="282824"/>
                </a:solidFill>
                <a:effectLst>
                  <a:outerShdw blurRad="38100" dist="38100" dir="2700000" algn="tl">
                    <a:srgbClr val="000000">
                      <a:alpha val="43137"/>
                    </a:srgbClr>
                  </a:outerShdw>
                </a:effectLst>
                <a:latin typeface="Lato" pitchFamily="34" charset="0"/>
                <a:ea typeface="Lato" pitchFamily="34" charset="-122"/>
                <a:cs typeface="Lato" pitchFamily="34" charset="-120"/>
              </a:rPr>
              <a:t>Increased Vulnerability</a:t>
            </a:r>
            <a:endParaRPr lang="en-US" sz="2800" dirty="0">
              <a:effectLst>
                <a:outerShdw blurRad="38100" dist="38100" dir="2700000" algn="tl">
                  <a:srgbClr val="000000">
                    <a:alpha val="43137"/>
                  </a:srgbClr>
                </a:outerShdw>
              </a:effectLst>
            </a:endParaRPr>
          </a:p>
        </p:txBody>
      </p:sp>
      <p:sp>
        <p:nvSpPr>
          <p:cNvPr id="11" name="Text 8"/>
          <p:cNvSpPr/>
          <p:nvPr/>
        </p:nvSpPr>
        <p:spPr>
          <a:xfrm>
            <a:off x="2132052" y="2781062"/>
            <a:ext cx="6301264" cy="649843"/>
          </a:xfrm>
          <a:prstGeom prst="rect">
            <a:avLst/>
          </a:prstGeom>
          <a:noFill/>
          <a:ln/>
        </p:spPr>
        <p:txBody>
          <a:bodyPr wrap="square" rtlCol="0" anchor="t"/>
          <a:lstStyle/>
          <a:p>
            <a:pPr marL="0" indent="0" algn="l">
              <a:lnSpc>
                <a:spcPts val="2558"/>
              </a:lnSpc>
              <a:buNone/>
            </a:pPr>
            <a:r>
              <a:rPr lang="en-US" sz="2000" dirty="0">
                <a:solidFill>
                  <a:srgbClr val="4A4A45"/>
                </a:solidFill>
                <a:latin typeface="Lato" pitchFamily="34" charset="0"/>
                <a:ea typeface="Lato" pitchFamily="34" charset="-122"/>
                <a:cs typeface="Lato" pitchFamily="34" charset="-120"/>
              </a:rPr>
              <a:t>HIV weakens the immune system, increasing susceptibility to other infections and diseases.</a:t>
            </a:r>
            <a:endParaRPr lang="en-US" sz="2000" dirty="0"/>
          </a:p>
        </p:txBody>
      </p:sp>
      <p:sp>
        <p:nvSpPr>
          <p:cNvPr id="12" name="Shape 9"/>
          <p:cNvSpPr/>
          <p:nvPr/>
        </p:nvSpPr>
        <p:spPr>
          <a:xfrm>
            <a:off x="1243667" y="4273332"/>
            <a:ext cx="710684" cy="40600"/>
          </a:xfrm>
          <a:prstGeom prst="rect">
            <a:avLst/>
          </a:prstGeom>
          <a:solidFill>
            <a:srgbClr val="CDCDCA"/>
          </a:solidFill>
          <a:ln/>
        </p:spPr>
      </p:sp>
      <p:sp>
        <p:nvSpPr>
          <p:cNvPr id="13" name="Shape 10"/>
          <p:cNvSpPr/>
          <p:nvPr/>
        </p:nvSpPr>
        <p:spPr>
          <a:xfrm>
            <a:off x="786825" y="4065270"/>
            <a:ext cx="456843" cy="456843"/>
          </a:xfrm>
          <a:prstGeom prst="roundRect">
            <a:avLst>
              <a:gd name="adj" fmla="val 26671"/>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p>
      <p:sp>
        <p:nvSpPr>
          <p:cNvPr id="14" name="Text 11"/>
          <p:cNvSpPr/>
          <p:nvPr/>
        </p:nvSpPr>
        <p:spPr>
          <a:xfrm>
            <a:off x="926842" y="4141351"/>
            <a:ext cx="176689" cy="304562"/>
          </a:xfrm>
          <a:prstGeom prst="rect">
            <a:avLst/>
          </a:prstGeom>
          <a:noFill/>
          <a:ln/>
        </p:spPr>
        <p:txBody>
          <a:bodyPr wrap="none" rtlCol="0" anchor="t"/>
          <a:lstStyle/>
          <a:p>
            <a:pPr marL="0" indent="0" algn="ctr">
              <a:lnSpc>
                <a:spcPts val="2399"/>
              </a:lnSpc>
              <a:buNone/>
            </a:pPr>
            <a:r>
              <a:rPr lang="en-US" sz="2399" b="1" dirty="0">
                <a:solidFill>
                  <a:srgbClr val="282824"/>
                </a:solidFill>
                <a:latin typeface="Lato" pitchFamily="34" charset="0"/>
                <a:ea typeface="Lato" pitchFamily="34" charset="-122"/>
                <a:cs typeface="Lato" pitchFamily="34" charset="-120"/>
              </a:rPr>
              <a:t>2</a:t>
            </a:r>
            <a:endParaRPr lang="en-US" sz="2399" dirty="0"/>
          </a:p>
        </p:txBody>
      </p:sp>
      <p:sp>
        <p:nvSpPr>
          <p:cNvPr id="15" name="Text 12"/>
          <p:cNvSpPr/>
          <p:nvPr/>
        </p:nvSpPr>
        <p:spPr>
          <a:xfrm>
            <a:off x="2132052" y="4039910"/>
            <a:ext cx="2774871" cy="317302"/>
          </a:xfrm>
          <a:prstGeom prst="rect">
            <a:avLst/>
          </a:prstGeom>
          <a:noFill/>
          <a:ln/>
        </p:spPr>
        <p:txBody>
          <a:bodyPr wrap="none" rtlCol="0" anchor="t"/>
          <a:lstStyle/>
          <a:p>
            <a:pPr marL="0" indent="0" algn="l">
              <a:lnSpc>
                <a:spcPts val="2498"/>
              </a:lnSpc>
              <a:buNone/>
            </a:pPr>
            <a:r>
              <a:rPr lang="en-US" sz="2800" b="1" dirty="0">
                <a:solidFill>
                  <a:srgbClr val="282824"/>
                </a:solidFill>
                <a:effectLst>
                  <a:outerShdw blurRad="38100" dist="38100" dir="2700000" algn="tl">
                    <a:srgbClr val="000000">
                      <a:alpha val="43137"/>
                    </a:srgbClr>
                  </a:outerShdw>
                </a:effectLst>
                <a:latin typeface="Lato" pitchFamily="34" charset="0"/>
                <a:ea typeface="Lato" pitchFamily="34" charset="-122"/>
                <a:cs typeface="Lato" pitchFamily="34" charset="-120"/>
              </a:rPr>
              <a:t>Co-occurring Conditions</a:t>
            </a:r>
            <a:endParaRPr lang="en-US" sz="2800" dirty="0">
              <a:effectLst>
                <a:outerShdw blurRad="38100" dist="38100" dir="2700000" algn="tl">
                  <a:srgbClr val="000000">
                    <a:alpha val="43137"/>
                  </a:srgbClr>
                </a:outerShdw>
              </a:effectLst>
            </a:endParaRPr>
          </a:p>
        </p:txBody>
      </p:sp>
      <p:sp>
        <p:nvSpPr>
          <p:cNvPr id="16" name="Text 13"/>
          <p:cNvSpPr/>
          <p:nvPr/>
        </p:nvSpPr>
        <p:spPr>
          <a:xfrm>
            <a:off x="2132052" y="4479012"/>
            <a:ext cx="6301264" cy="649843"/>
          </a:xfrm>
          <a:prstGeom prst="rect">
            <a:avLst/>
          </a:prstGeom>
          <a:noFill/>
          <a:ln/>
        </p:spPr>
        <p:txBody>
          <a:bodyPr wrap="square" rtlCol="0" anchor="t"/>
          <a:lstStyle/>
          <a:p>
            <a:pPr marL="0" indent="0" algn="l">
              <a:lnSpc>
                <a:spcPts val="2558"/>
              </a:lnSpc>
              <a:buNone/>
            </a:pPr>
            <a:r>
              <a:rPr lang="en-US" sz="2000" dirty="0">
                <a:solidFill>
                  <a:srgbClr val="4A4A45"/>
                </a:solidFill>
                <a:latin typeface="Lato" pitchFamily="34" charset="0"/>
                <a:ea typeface="Lato" pitchFamily="34" charset="-122"/>
                <a:cs typeface="Lato" pitchFamily="34" charset="-120"/>
              </a:rPr>
              <a:t>Individuals with HIV may experience co-occurring conditions like diabetes, heart disease, or mental health issues.</a:t>
            </a:r>
            <a:endParaRPr lang="en-US" sz="2000" dirty="0"/>
          </a:p>
        </p:txBody>
      </p:sp>
      <p:sp>
        <p:nvSpPr>
          <p:cNvPr id="17" name="Shape 14"/>
          <p:cNvSpPr/>
          <p:nvPr/>
        </p:nvSpPr>
        <p:spPr>
          <a:xfrm>
            <a:off x="1243667" y="5971282"/>
            <a:ext cx="710684" cy="40600"/>
          </a:xfrm>
          <a:prstGeom prst="rect">
            <a:avLst/>
          </a:prstGeom>
          <a:solidFill>
            <a:srgbClr val="CDCDCA"/>
          </a:solidFill>
          <a:ln/>
        </p:spPr>
      </p:sp>
      <p:sp>
        <p:nvSpPr>
          <p:cNvPr id="18" name="Shape 15"/>
          <p:cNvSpPr/>
          <p:nvPr/>
        </p:nvSpPr>
        <p:spPr>
          <a:xfrm>
            <a:off x="786825" y="5763220"/>
            <a:ext cx="456843" cy="456843"/>
          </a:xfrm>
          <a:prstGeom prst="roundRect">
            <a:avLst>
              <a:gd name="adj" fmla="val 26671"/>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p>
      <p:sp>
        <p:nvSpPr>
          <p:cNvPr id="19" name="Text 16"/>
          <p:cNvSpPr/>
          <p:nvPr/>
        </p:nvSpPr>
        <p:spPr>
          <a:xfrm>
            <a:off x="926842" y="5839301"/>
            <a:ext cx="176689" cy="304562"/>
          </a:xfrm>
          <a:prstGeom prst="rect">
            <a:avLst/>
          </a:prstGeom>
          <a:noFill/>
          <a:ln/>
        </p:spPr>
        <p:txBody>
          <a:bodyPr wrap="none" rtlCol="0" anchor="t"/>
          <a:lstStyle/>
          <a:p>
            <a:pPr marL="0" indent="0" algn="ctr">
              <a:lnSpc>
                <a:spcPts val="2399"/>
              </a:lnSpc>
              <a:buNone/>
            </a:pPr>
            <a:r>
              <a:rPr lang="en-US" sz="2399" b="1" dirty="0">
                <a:solidFill>
                  <a:srgbClr val="282824"/>
                </a:solidFill>
                <a:latin typeface="Lato" pitchFamily="34" charset="0"/>
                <a:ea typeface="Lato" pitchFamily="34" charset="-122"/>
                <a:cs typeface="Lato" pitchFamily="34" charset="-120"/>
              </a:rPr>
              <a:t>3</a:t>
            </a:r>
            <a:endParaRPr lang="en-US" sz="2399" dirty="0"/>
          </a:p>
        </p:txBody>
      </p:sp>
      <p:sp>
        <p:nvSpPr>
          <p:cNvPr id="20" name="Text 17"/>
          <p:cNvSpPr/>
          <p:nvPr/>
        </p:nvSpPr>
        <p:spPr>
          <a:xfrm>
            <a:off x="2132052" y="5737860"/>
            <a:ext cx="2558772" cy="317302"/>
          </a:xfrm>
          <a:prstGeom prst="rect">
            <a:avLst/>
          </a:prstGeom>
          <a:noFill/>
          <a:ln/>
        </p:spPr>
        <p:txBody>
          <a:bodyPr wrap="none" rtlCol="0" anchor="t"/>
          <a:lstStyle/>
          <a:p>
            <a:pPr marL="0" indent="0" algn="l">
              <a:lnSpc>
                <a:spcPts val="2498"/>
              </a:lnSpc>
              <a:buNone/>
            </a:pPr>
            <a:r>
              <a:rPr lang="en-US" sz="2800" b="1" dirty="0">
                <a:solidFill>
                  <a:srgbClr val="282824"/>
                </a:solidFill>
                <a:effectLst>
                  <a:outerShdw blurRad="38100" dist="38100" dir="2700000" algn="tl">
                    <a:srgbClr val="000000">
                      <a:alpha val="43137"/>
                    </a:srgbClr>
                  </a:outerShdw>
                </a:effectLst>
                <a:latin typeface="Lato" pitchFamily="34" charset="0"/>
                <a:ea typeface="Lato" pitchFamily="34" charset="-122"/>
                <a:cs typeface="Lato" pitchFamily="34" charset="-120"/>
              </a:rPr>
              <a:t>Complex Management</a:t>
            </a:r>
            <a:endParaRPr lang="en-US" sz="2800" dirty="0">
              <a:effectLst>
                <a:outerShdw blurRad="38100" dist="38100" dir="2700000" algn="tl">
                  <a:srgbClr val="000000">
                    <a:alpha val="43137"/>
                  </a:srgbClr>
                </a:outerShdw>
              </a:effectLst>
            </a:endParaRPr>
          </a:p>
        </p:txBody>
      </p:sp>
      <p:sp>
        <p:nvSpPr>
          <p:cNvPr id="21" name="Text 18"/>
          <p:cNvSpPr/>
          <p:nvPr/>
        </p:nvSpPr>
        <p:spPr>
          <a:xfrm>
            <a:off x="2132052" y="6176963"/>
            <a:ext cx="6301264" cy="1197614"/>
          </a:xfrm>
          <a:prstGeom prst="rect">
            <a:avLst/>
          </a:prstGeom>
          <a:noFill/>
          <a:ln/>
        </p:spPr>
        <p:txBody>
          <a:bodyPr wrap="square" rtlCol="0" anchor="t"/>
          <a:lstStyle/>
          <a:p>
            <a:pPr marL="0" indent="0" algn="l">
              <a:lnSpc>
                <a:spcPts val="2558"/>
              </a:lnSpc>
              <a:buNone/>
            </a:pPr>
            <a:r>
              <a:rPr lang="en-US" sz="2000" dirty="0">
                <a:solidFill>
                  <a:srgbClr val="4A4A45"/>
                </a:solidFill>
                <a:latin typeface="Lato" pitchFamily="34" charset="0"/>
                <a:ea typeface="Lato" pitchFamily="34" charset="-122"/>
                <a:cs typeface="Lato" pitchFamily="34" charset="-120"/>
              </a:rPr>
              <a:t>Managing comorbidities and coinfections requires a comprehensive approach, including medication, lifestyle changes, and support services.</a:t>
            </a:r>
            <a:endParaRPr lang="en-US" sz="20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354735"/>
          </a:xfrm>
          <a:prstGeom prst="rect">
            <a:avLst/>
          </a:prstGeom>
          <a:solidFill>
            <a:schemeClr val="bg1"/>
          </a:solidFill>
          <a:ln/>
        </p:spPr>
      </p:sp>
      <p:sp>
        <p:nvSpPr>
          <p:cNvPr id="4" name="Text 2"/>
          <p:cNvSpPr/>
          <p:nvPr/>
        </p:nvSpPr>
        <p:spPr>
          <a:xfrm>
            <a:off x="3621126" y="475178"/>
            <a:ext cx="5776873" cy="540068"/>
          </a:xfrm>
          <a:prstGeom prst="rect">
            <a:avLst/>
          </a:prstGeom>
          <a:noFill/>
          <a:ln/>
        </p:spPr>
        <p:txBody>
          <a:bodyPr wrap="none" rtlCol="0" anchor="t"/>
          <a:lstStyle/>
          <a:p>
            <a:pPr marL="0" indent="0">
              <a:lnSpc>
                <a:spcPts val="4253"/>
              </a:lnSpc>
              <a:buNone/>
            </a:pPr>
            <a:r>
              <a:rPr lang="en-US" sz="4400" b="1" dirty="0">
                <a:solidFill>
                  <a:srgbClr val="282824"/>
                </a:solidFill>
                <a:effectLst>
                  <a:outerShdw blurRad="38100" dist="38100" dir="2700000" algn="tl">
                    <a:srgbClr val="000000">
                      <a:alpha val="43137"/>
                    </a:srgbClr>
                  </a:outerShdw>
                </a:effectLst>
                <a:latin typeface="Lato" pitchFamily="34" charset="0"/>
                <a:ea typeface="Lato" pitchFamily="34" charset="-122"/>
                <a:cs typeface="Lato" pitchFamily="34" charset="-120"/>
              </a:rPr>
              <a:t>HIV and Tuberculosis</a:t>
            </a:r>
            <a:endParaRPr lang="en-US" sz="4400" dirty="0">
              <a:effectLst>
                <a:outerShdw blurRad="38100" dist="38100" dir="2700000" algn="tl">
                  <a:srgbClr val="000000">
                    <a:alpha val="43137"/>
                  </a:srgbClr>
                </a:outerShdw>
              </a:effectLst>
            </a:endParaRPr>
          </a:p>
        </p:txBody>
      </p:sp>
      <p:pic>
        <p:nvPicPr>
          <p:cNvPr id="5" name="Image 0" descr="preencoded.png"/>
          <p:cNvPicPr>
            <a:picLocks noChangeAspect="1"/>
          </p:cNvPicPr>
          <p:nvPr/>
        </p:nvPicPr>
        <p:blipFill>
          <a:blip r:embed="rId3"/>
          <a:stretch>
            <a:fillRect/>
          </a:stretch>
        </p:blipFill>
        <p:spPr>
          <a:xfrm>
            <a:off x="4370903" y="1360884"/>
            <a:ext cx="1168241" cy="1272183"/>
          </a:xfrm>
          <a:prstGeom prst="rect">
            <a:avLst/>
          </a:prstGeom>
        </p:spPr>
      </p:pic>
      <p:sp>
        <p:nvSpPr>
          <p:cNvPr id="6" name="Text 3"/>
          <p:cNvSpPr/>
          <p:nvPr/>
        </p:nvSpPr>
        <p:spPr>
          <a:xfrm>
            <a:off x="4892278" y="1989058"/>
            <a:ext cx="125373" cy="345519"/>
          </a:xfrm>
          <a:prstGeom prst="rect">
            <a:avLst/>
          </a:prstGeom>
          <a:noFill/>
          <a:ln/>
        </p:spPr>
        <p:txBody>
          <a:bodyPr wrap="none" rtlCol="0" anchor="t"/>
          <a:lstStyle/>
          <a:p>
            <a:pPr marL="0" indent="0" algn="ctr">
              <a:lnSpc>
                <a:spcPts val="2722"/>
              </a:lnSpc>
              <a:buNone/>
            </a:pPr>
            <a:r>
              <a:rPr lang="en-US" sz="1701" b="1" dirty="0">
                <a:solidFill>
                  <a:srgbClr val="282824"/>
                </a:solidFill>
                <a:latin typeface="Lato" pitchFamily="34" charset="0"/>
                <a:ea typeface="Lato" pitchFamily="34" charset="-122"/>
                <a:cs typeface="Lato" pitchFamily="34" charset="-120"/>
              </a:rPr>
              <a:t>1</a:t>
            </a:r>
            <a:endParaRPr lang="en-US" sz="1701" dirty="0"/>
          </a:p>
        </p:txBody>
      </p:sp>
      <p:sp>
        <p:nvSpPr>
          <p:cNvPr id="7" name="Text 4"/>
          <p:cNvSpPr/>
          <p:nvPr/>
        </p:nvSpPr>
        <p:spPr>
          <a:xfrm>
            <a:off x="5711904" y="1533644"/>
            <a:ext cx="2298263" cy="269915"/>
          </a:xfrm>
          <a:prstGeom prst="rect">
            <a:avLst/>
          </a:prstGeom>
          <a:noFill/>
          <a:ln/>
        </p:spPr>
        <p:txBody>
          <a:bodyPr wrap="none" rtlCol="0" anchor="t"/>
          <a:lstStyle/>
          <a:p>
            <a:pPr marL="0" indent="0" algn="l">
              <a:lnSpc>
                <a:spcPts val="2126"/>
              </a:lnSpc>
              <a:buNone/>
            </a:pPr>
            <a:r>
              <a:rPr lang="en-US" sz="2800" b="1" dirty="0">
                <a:solidFill>
                  <a:srgbClr val="282824"/>
                </a:solidFill>
                <a:latin typeface="Lato" pitchFamily="34" charset="0"/>
                <a:ea typeface="Lato" pitchFamily="34" charset="-122"/>
                <a:cs typeface="Lato" pitchFamily="34" charset="-120"/>
              </a:rPr>
              <a:t>Increased Susceptibility</a:t>
            </a:r>
            <a:endParaRPr lang="en-US" sz="2800" dirty="0"/>
          </a:p>
        </p:txBody>
      </p:sp>
      <p:sp>
        <p:nvSpPr>
          <p:cNvPr id="8" name="Text 5"/>
          <p:cNvSpPr/>
          <p:nvPr/>
        </p:nvSpPr>
        <p:spPr>
          <a:xfrm>
            <a:off x="5711904" y="1907143"/>
            <a:ext cx="6150650" cy="553164"/>
          </a:xfrm>
          <a:prstGeom prst="rect">
            <a:avLst/>
          </a:prstGeom>
          <a:noFill/>
          <a:ln/>
        </p:spPr>
        <p:txBody>
          <a:bodyPr wrap="square" rtlCol="0" anchor="t"/>
          <a:lstStyle/>
          <a:p>
            <a:pPr marL="0" indent="0" algn="l">
              <a:lnSpc>
                <a:spcPts val="2177"/>
              </a:lnSpc>
              <a:buNone/>
            </a:pPr>
            <a:r>
              <a:rPr lang="en-US" sz="2000" dirty="0">
                <a:solidFill>
                  <a:srgbClr val="4A4A45"/>
                </a:solidFill>
                <a:latin typeface="Lato" pitchFamily="34" charset="0"/>
                <a:ea typeface="Lato" pitchFamily="34" charset="-122"/>
                <a:cs typeface="Lato" pitchFamily="34" charset="-120"/>
              </a:rPr>
              <a:t>HIV weakens the immune system, making individuals more vulnerable to tuberculosis.</a:t>
            </a:r>
            <a:endParaRPr lang="en-US" sz="2000" dirty="0"/>
          </a:p>
        </p:txBody>
      </p:sp>
      <p:sp>
        <p:nvSpPr>
          <p:cNvPr id="9" name="Shape 6"/>
          <p:cNvSpPr/>
          <p:nvPr/>
        </p:nvSpPr>
        <p:spPr>
          <a:xfrm>
            <a:off x="5582245" y="2636341"/>
            <a:ext cx="6409968" cy="17264"/>
          </a:xfrm>
          <a:prstGeom prst="rect">
            <a:avLst/>
          </a:prstGeom>
          <a:solidFill>
            <a:srgbClr val="CDCDCA"/>
          </a:solidFill>
          <a:ln/>
        </p:spPr>
      </p:sp>
      <p:pic>
        <p:nvPicPr>
          <p:cNvPr id="10" name="Image 1" descr="preencoded.png"/>
          <p:cNvPicPr>
            <a:picLocks noChangeAspect="1"/>
          </p:cNvPicPr>
          <p:nvPr/>
        </p:nvPicPr>
        <p:blipFill>
          <a:blip r:embed="rId4"/>
          <a:stretch>
            <a:fillRect/>
          </a:stretch>
        </p:blipFill>
        <p:spPr>
          <a:xfrm>
            <a:off x="3786783" y="2676168"/>
            <a:ext cx="2336483" cy="1272183"/>
          </a:xfrm>
          <a:prstGeom prst="rect">
            <a:avLst/>
          </a:prstGeom>
        </p:spPr>
      </p:pic>
      <p:sp>
        <p:nvSpPr>
          <p:cNvPr id="11" name="Text 7"/>
          <p:cNvSpPr/>
          <p:nvPr/>
        </p:nvSpPr>
        <p:spPr>
          <a:xfrm>
            <a:off x="4892278" y="3139440"/>
            <a:ext cx="125373" cy="345519"/>
          </a:xfrm>
          <a:prstGeom prst="rect">
            <a:avLst/>
          </a:prstGeom>
          <a:noFill/>
          <a:ln/>
        </p:spPr>
        <p:txBody>
          <a:bodyPr wrap="none" rtlCol="0" anchor="t"/>
          <a:lstStyle/>
          <a:p>
            <a:pPr marL="0" indent="0" algn="ctr">
              <a:lnSpc>
                <a:spcPts val="2722"/>
              </a:lnSpc>
              <a:buNone/>
            </a:pPr>
            <a:r>
              <a:rPr lang="en-US" sz="1701" b="1" dirty="0">
                <a:solidFill>
                  <a:srgbClr val="282824"/>
                </a:solidFill>
                <a:latin typeface="Lato" pitchFamily="34" charset="0"/>
                <a:ea typeface="Lato" pitchFamily="34" charset="-122"/>
                <a:cs typeface="Lato" pitchFamily="34" charset="-120"/>
              </a:rPr>
              <a:t>2</a:t>
            </a:r>
            <a:endParaRPr lang="en-US" sz="1701" dirty="0"/>
          </a:p>
        </p:txBody>
      </p:sp>
      <p:sp>
        <p:nvSpPr>
          <p:cNvPr id="12" name="Text 8"/>
          <p:cNvSpPr/>
          <p:nvPr/>
        </p:nvSpPr>
        <p:spPr>
          <a:xfrm>
            <a:off x="6296025" y="2848928"/>
            <a:ext cx="2160270" cy="269915"/>
          </a:xfrm>
          <a:prstGeom prst="rect">
            <a:avLst/>
          </a:prstGeom>
          <a:noFill/>
          <a:ln/>
        </p:spPr>
        <p:txBody>
          <a:bodyPr wrap="none" rtlCol="0" anchor="t"/>
          <a:lstStyle/>
          <a:p>
            <a:pPr marL="0" indent="0" algn="l">
              <a:lnSpc>
                <a:spcPts val="2126"/>
              </a:lnSpc>
              <a:buNone/>
            </a:pPr>
            <a:r>
              <a:rPr lang="en-US" sz="2800" b="1" dirty="0">
                <a:solidFill>
                  <a:srgbClr val="282824"/>
                </a:solidFill>
                <a:latin typeface="Lato" pitchFamily="34" charset="0"/>
                <a:ea typeface="Lato" pitchFamily="34" charset="-122"/>
                <a:cs typeface="Lato" pitchFamily="34" charset="-120"/>
              </a:rPr>
              <a:t>Co-infection Rates</a:t>
            </a:r>
            <a:endParaRPr lang="en-US" sz="2800" dirty="0"/>
          </a:p>
        </p:txBody>
      </p:sp>
      <p:sp>
        <p:nvSpPr>
          <p:cNvPr id="13" name="Text 9"/>
          <p:cNvSpPr/>
          <p:nvPr/>
        </p:nvSpPr>
        <p:spPr>
          <a:xfrm>
            <a:off x="6296025" y="3222427"/>
            <a:ext cx="5566529" cy="553164"/>
          </a:xfrm>
          <a:prstGeom prst="rect">
            <a:avLst/>
          </a:prstGeom>
          <a:noFill/>
          <a:ln/>
        </p:spPr>
        <p:txBody>
          <a:bodyPr wrap="square" rtlCol="0" anchor="t"/>
          <a:lstStyle/>
          <a:p>
            <a:pPr marL="0" indent="0" algn="l">
              <a:lnSpc>
                <a:spcPts val="2177"/>
              </a:lnSpc>
              <a:buNone/>
            </a:pPr>
            <a:r>
              <a:rPr lang="en-US" sz="2000" dirty="0">
                <a:solidFill>
                  <a:srgbClr val="4A4A45"/>
                </a:solidFill>
                <a:latin typeface="Lato" pitchFamily="34" charset="0"/>
                <a:ea typeface="Lato" pitchFamily="34" charset="-122"/>
                <a:cs typeface="Lato" pitchFamily="34" charset="-120"/>
              </a:rPr>
              <a:t>HIV and tuberculosis are often found together, especially in regions with high HIV prevalence.</a:t>
            </a:r>
            <a:endParaRPr lang="en-US" sz="2000" dirty="0"/>
          </a:p>
        </p:txBody>
      </p:sp>
      <p:sp>
        <p:nvSpPr>
          <p:cNvPr id="14" name="Shape 10"/>
          <p:cNvSpPr/>
          <p:nvPr/>
        </p:nvSpPr>
        <p:spPr>
          <a:xfrm>
            <a:off x="6166366" y="3951625"/>
            <a:ext cx="5825847" cy="17264"/>
          </a:xfrm>
          <a:prstGeom prst="rect">
            <a:avLst/>
          </a:prstGeom>
          <a:solidFill>
            <a:srgbClr val="CDCDCA"/>
          </a:solidFill>
          <a:ln/>
        </p:spPr>
      </p:sp>
      <p:pic>
        <p:nvPicPr>
          <p:cNvPr id="15" name="Image 2" descr="preencoded.png"/>
          <p:cNvPicPr>
            <a:picLocks noChangeAspect="1"/>
          </p:cNvPicPr>
          <p:nvPr/>
        </p:nvPicPr>
        <p:blipFill>
          <a:blip r:embed="rId5"/>
          <a:stretch>
            <a:fillRect/>
          </a:stretch>
        </p:blipFill>
        <p:spPr>
          <a:xfrm>
            <a:off x="3202662" y="3991451"/>
            <a:ext cx="3504724" cy="1272183"/>
          </a:xfrm>
          <a:prstGeom prst="rect">
            <a:avLst/>
          </a:prstGeom>
        </p:spPr>
      </p:pic>
      <p:sp>
        <p:nvSpPr>
          <p:cNvPr id="16" name="Text 11"/>
          <p:cNvSpPr/>
          <p:nvPr/>
        </p:nvSpPr>
        <p:spPr>
          <a:xfrm>
            <a:off x="4892278" y="4454723"/>
            <a:ext cx="125373" cy="345519"/>
          </a:xfrm>
          <a:prstGeom prst="rect">
            <a:avLst/>
          </a:prstGeom>
          <a:noFill/>
          <a:ln/>
        </p:spPr>
        <p:txBody>
          <a:bodyPr wrap="none" rtlCol="0" anchor="t"/>
          <a:lstStyle/>
          <a:p>
            <a:pPr marL="0" indent="0" algn="ctr">
              <a:lnSpc>
                <a:spcPts val="2722"/>
              </a:lnSpc>
              <a:buNone/>
            </a:pPr>
            <a:r>
              <a:rPr lang="en-US" sz="1701" b="1" dirty="0">
                <a:solidFill>
                  <a:srgbClr val="282824"/>
                </a:solidFill>
                <a:latin typeface="Lato" pitchFamily="34" charset="0"/>
                <a:ea typeface="Lato" pitchFamily="34" charset="-122"/>
                <a:cs typeface="Lato" pitchFamily="34" charset="-120"/>
              </a:rPr>
              <a:t>3</a:t>
            </a:r>
            <a:endParaRPr lang="en-US" sz="1701" dirty="0"/>
          </a:p>
        </p:txBody>
      </p:sp>
      <p:sp>
        <p:nvSpPr>
          <p:cNvPr id="17" name="Text 12"/>
          <p:cNvSpPr/>
          <p:nvPr/>
        </p:nvSpPr>
        <p:spPr>
          <a:xfrm>
            <a:off x="6880146" y="4302443"/>
            <a:ext cx="2160270" cy="269915"/>
          </a:xfrm>
          <a:prstGeom prst="rect">
            <a:avLst/>
          </a:prstGeom>
          <a:noFill/>
          <a:ln/>
        </p:spPr>
        <p:txBody>
          <a:bodyPr wrap="none" rtlCol="0" anchor="t"/>
          <a:lstStyle/>
          <a:p>
            <a:pPr marL="0" indent="0" algn="l">
              <a:lnSpc>
                <a:spcPts val="2126"/>
              </a:lnSpc>
              <a:buNone/>
            </a:pPr>
            <a:r>
              <a:rPr lang="en-US" sz="2800" b="1" dirty="0">
                <a:solidFill>
                  <a:srgbClr val="282824"/>
                </a:solidFill>
                <a:latin typeface="Lato" pitchFamily="34" charset="0"/>
                <a:ea typeface="Lato" pitchFamily="34" charset="-122"/>
                <a:cs typeface="Lato" pitchFamily="34" charset="-120"/>
              </a:rPr>
              <a:t>Disease Progression</a:t>
            </a:r>
            <a:endParaRPr lang="en-US" sz="2800" dirty="0"/>
          </a:p>
        </p:txBody>
      </p:sp>
      <p:sp>
        <p:nvSpPr>
          <p:cNvPr id="18" name="Text 13"/>
          <p:cNvSpPr/>
          <p:nvPr/>
        </p:nvSpPr>
        <p:spPr>
          <a:xfrm>
            <a:off x="6880146" y="4675942"/>
            <a:ext cx="4778216" cy="276582"/>
          </a:xfrm>
          <a:prstGeom prst="rect">
            <a:avLst/>
          </a:prstGeom>
          <a:noFill/>
          <a:ln/>
        </p:spPr>
        <p:txBody>
          <a:bodyPr wrap="none" rtlCol="0" anchor="t"/>
          <a:lstStyle/>
          <a:p>
            <a:pPr marL="0" indent="0" algn="l">
              <a:lnSpc>
                <a:spcPts val="2177"/>
              </a:lnSpc>
              <a:buNone/>
            </a:pPr>
            <a:r>
              <a:rPr lang="en-US" sz="2000" dirty="0">
                <a:solidFill>
                  <a:srgbClr val="4A4A45"/>
                </a:solidFill>
                <a:latin typeface="Lato" pitchFamily="34" charset="0"/>
                <a:ea typeface="Lato" pitchFamily="34" charset="-122"/>
                <a:cs typeface="Lato" pitchFamily="34" charset="-120"/>
              </a:rPr>
              <a:t>TB infection can progress more rapidly in people living with HIV.</a:t>
            </a:r>
            <a:endParaRPr lang="en-US" sz="2000" dirty="0"/>
          </a:p>
        </p:txBody>
      </p:sp>
      <p:sp>
        <p:nvSpPr>
          <p:cNvPr id="19" name="Shape 14"/>
          <p:cNvSpPr/>
          <p:nvPr/>
        </p:nvSpPr>
        <p:spPr>
          <a:xfrm>
            <a:off x="6750487" y="5266908"/>
            <a:ext cx="5241727" cy="17264"/>
          </a:xfrm>
          <a:prstGeom prst="rect">
            <a:avLst/>
          </a:prstGeom>
          <a:solidFill>
            <a:srgbClr val="CDCDCA"/>
          </a:solidFill>
          <a:ln/>
        </p:spPr>
      </p:sp>
      <p:pic>
        <p:nvPicPr>
          <p:cNvPr id="20" name="Image 3" descr="preencoded.png"/>
          <p:cNvPicPr>
            <a:picLocks noChangeAspect="1"/>
          </p:cNvPicPr>
          <p:nvPr/>
        </p:nvPicPr>
        <p:blipFill>
          <a:blip r:embed="rId6"/>
          <a:stretch>
            <a:fillRect/>
          </a:stretch>
        </p:blipFill>
        <p:spPr>
          <a:xfrm>
            <a:off x="2618542" y="5306735"/>
            <a:ext cx="4672965" cy="1272183"/>
          </a:xfrm>
          <a:prstGeom prst="rect">
            <a:avLst/>
          </a:prstGeom>
        </p:spPr>
      </p:pic>
      <p:sp>
        <p:nvSpPr>
          <p:cNvPr id="21" name="Text 15"/>
          <p:cNvSpPr/>
          <p:nvPr/>
        </p:nvSpPr>
        <p:spPr>
          <a:xfrm>
            <a:off x="4892278" y="5770007"/>
            <a:ext cx="125373" cy="345519"/>
          </a:xfrm>
          <a:prstGeom prst="rect">
            <a:avLst/>
          </a:prstGeom>
          <a:noFill/>
          <a:ln/>
        </p:spPr>
        <p:txBody>
          <a:bodyPr wrap="none" rtlCol="0" anchor="t"/>
          <a:lstStyle/>
          <a:p>
            <a:pPr marL="0" indent="0" algn="ctr">
              <a:lnSpc>
                <a:spcPts val="2722"/>
              </a:lnSpc>
              <a:buNone/>
            </a:pPr>
            <a:r>
              <a:rPr lang="en-US" sz="1701" b="1" dirty="0">
                <a:solidFill>
                  <a:srgbClr val="282824"/>
                </a:solidFill>
                <a:latin typeface="Lato" pitchFamily="34" charset="0"/>
                <a:ea typeface="Lato" pitchFamily="34" charset="-122"/>
                <a:cs typeface="Lato" pitchFamily="34" charset="-120"/>
              </a:rPr>
              <a:t>4</a:t>
            </a:r>
            <a:endParaRPr lang="en-US" sz="1701" dirty="0"/>
          </a:p>
        </p:txBody>
      </p:sp>
      <p:sp>
        <p:nvSpPr>
          <p:cNvPr id="22" name="Text 16"/>
          <p:cNvSpPr/>
          <p:nvPr/>
        </p:nvSpPr>
        <p:spPr>
          <a:xfrm>
            <a:off x="7464266" y="5479494"/>
            <a:ext cx="2160270" cy="269915"/>
          </a:xfrm>
          <a:prstGeom prst="rect">
            <a:avLst/>
          </a:prstGeom>
          <a:noFill/>
          <a:ln/>
        </p:spPr>
        <p:txBody>
          <a:bodyPr wrap="none" rtlCol="0" anchor="t"/>
          <a:lstStyle/>
          <a:p>
            <a:pPr marL="0" indent="0" algn="l">
              <a:lnSpc>
                <a:spcPts val="2126"/>
              </a:lnSpc>
              <a:buNone/>
            </a:pPr>
            <a:r>
              <a:rPr lang="en-US" sz="2800" b="1" dirty="0">
                <a:solidFill>
                  <a:srgbClr val="282824"/>
                </a:solidFill>
                <a:latin typeface="Lato" pitchFamily="34" charset="0"/>
                <a:ea typeface="Lato" pitchFamily="34" charset="-122"/>
                <a:cs typeface="Lato" pitchFamily="34" charset="-120"/>
              </a:rPr>
              <a:t>Treatment Challenges</a:t>
            </a:r>
            <a:endParaRPr lang="en-US" sz="2800" dirty="0"/>
          </a:p>
        </p:txBody>
      </p:sp>
      <p:sp>
        <p:nvSpPr>
          <p:cNvPr id="23" name="Text 17"/>
          <p:cNvSpPr/>
          <p:nvPr/>
        </p:nvSpPr>
        <p:spPr>
          <a:xfrm>
            <a:off x="7464266" y="5852992"/>
            <a:ext cx="4921698" cy="725925"/>
          </a:xfrm>
          <a:prstGeom prst="rect">
            <a:avLst/>
          </a:prstGeom>
          <a:noFill/>
          <a:ln/>
        </p:spPr>
        <p:txBody>
          <a:bodyPr wrap="square" rtlCol="0" anchor="t"/>
          <a:lstStyle/>
          <a:p>
            <a:pPr marL="0" indent="0" algn="l">
              <a:lnSpc>
                <a:spcPts val="2177"/>
              </a:lnSpc>
              <a:buNone/>
            </a:pPr>
            <a:r>
              <a:rPr lang="en-US" sz="2000" dirty="0">
                <a:solidFill>
                  <a:srgbClr val="4A4A45"/>
                </a:solidFill>
                <a:latin typeface="Lato" pitchFamily="34" charset="0"/>
                <a:ea typeface="Lato" pitchFamily="34" charset="-122"/>
                <a:cs typeface="Lato" pitchFamily="34" charset="-120"/>
              </a:rPr>
              <a:t>Treating TB in people with HIV is complex, requiring specialized regimens.</a:t>
            </a:r>
            <a:endParaRPr lang="en-US" sz="2000" dirty="0"/>
          </a:p>
        </p:txBody>
      </p:sp>
      <p:sp>
        <p:nvSpPr>
          <p:cNvPr id="24" name="Text 18"/>
          <p:cNvSpPr/>
          <p:nvPr/>
        </p:nvSpPr>
        <p:spPr>
          <a:xfrm>
            <a:off x="2594967" y="6773228"/>
            <a:ext cx="9440347" cy="1106329"/>
          </a:xfrm>
          <a:prstGeom prst="rect">
            <a:avLst/>
          </a:prstGeom>
          <a:noFill/>
          <a:ln/>
        </p:spPr>
        <p:txBody>
          <a:bodyPr wrap="square" rtlCol="0" anchor="t"/>
          <a:lstStyle/>
          <a:p>
            <a:pPr marL="342900" indent="-342900">
              <a:lnSpc>
                <a:spcPts val="2177"/>
              </a:lnSpc>
              <a:buFont typeface="Wingdings" panose="05000000000000000000" pitchFamily="2" charset="2"/>
              <a:buChar char="q"/>
            </a:pPr>
            <a:r>
              <a:rPr lang="en-US" sz="2000" dirty="0">
                <a:solidFill>
                  <a:srgbClr val="4A4A45"/>
                </a:solidFill>
                <a:latin typeface="Lato" pitchFamily="34" charset="0"/>
                <a:ea typeface="Lato" pitchFamily="34" charset="-122"/>
                <a:cs typeface="Lato" pitchFamily="34" charset="-120"/>
              </a:rPr>
              <a:t>TB is a serious opportunistic infection that disproportionately affects people living with HIV. The weakened immune system caused by HIV makes individuals more vulnerable to TB infection. </a:t>
            </a:r>
            <a:endParaRPr lang="en-US" sz="20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name="Slide 20">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30553"/>
          </a:xfrm>
          <a:prstGeom prst="rect">
            <a:avLst/>
          </a:prstGeom>
          <a:solidFill>
            <a:schemeClr val="bg1"/>
          </a:solidFill>
          <a:ln/>
        </p:spPr>
      </p:sp>
      <p:sp>
        <p:nvSpPr>
          <p:cNvPr id="4" name="Text 2"/>
          <p:cNvSpPr/>
          <p:nvPr/>
        </p:nvSpPr>
        <p:spPr>
          <a:xfrm>
            <a:off x="2049423" y="530185"/>
            <a:ext cx="4819888" cy="602456"/>
          </a:xfrm>
          <a:prstGeom prst="rect">
            <a:avLst/>
          </a:prstGeom>
          <a:noFill/>
          <a:ln/>
        </p:spPr>
        <p:txBody>
          <a:bodyPr wrap="none" rtlCol="0" anchor="t"/>
          <a:lstStyle/>
          <a:p>
            <a:pPr marL="0" indent="0">
              <a:lnSpc>
                <a:spcPts val="4744"/>
              </a:lnSpc>
              <a:buNone/>
            </a:pPr>
            <a:r>
              <a:rPr lang="en-US" sz="4000" b="1" dirty="0">
                <a:solidFill>
                  <a:srgbClr val="282824"/>
                </a:solidFill>
                <a:effectLst>
                  <a:outerShdw blurRad="38100" dist="38100" dir="2700000" algn="tl">
                    <a:srgbClr val="000000">
                      <a:alpha val="43137"/>
                    </a:srgbClr>
                  </a:outerShdw>
                </a:effectLst>
                <a:latin typeface="Lato" pitchFamily="34" charset="0"/>
                <a:ea typeface="Lato" pitchFamily="34" charset="-122"/>
                <a:cs typeface="Lato" pitchFamily="34" charset="-120"/>
              </a:rPr>
              <a:t>HIV and Hepatitis</a:t>
            </a:r>
            <a:endParaRPr lang="en-US" sz="4000" dirty="0">
              <a:effectLst>
                <a:outerShdw blurRad="38100" dist="38100" dir="2700000" algn="tl">
                  <a:srgbClr val="000000">
                    <a:alpha val="43137"/>
                  </a:srgbClr>
                </a:outerShdw>
              </a:effectLst>
            </a:endParaRPr>
          </a:p>
        </p:txBody>
      </p:sp>
      <p:sp>
        <p:nvSpPr>
          <p:cNvPr id="5" name="Shape 3"/>
          <p:cNvSpPr/>
          <p:nvPr/>
        </p:nvSpPr>
        <p:spPr>
          <a:xfrm>
            <a:off x="2049423" y="1518166"/>
            <a:ext cx="1316355" cy="1110734"/>
          </a:xfrm>
          <a:prstGeom prst="roundRect">
            <a:avLst>
              <a:gd name="adj" fmla="val 10415"/>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p>
      <p:sp>
        <p:nvSpPr>
          <p:cNvPr id="6" name="Text 4"/>
          <p:cNvSpPr/>
          <p:nvPr/>
        </p:nvSpPr>
        <p:spPr>
          <a:xfrm>
            <a:off x="2242185" y="1880711"/>
            <a:ext cx="139779" cy="385524"/>
          </a:xfrm>
          <a:prstGeom prst="rect">
            <a:avLst/>
          </a:prstGeom>
          <a:noFill/>
          <a:ln/>
        </p:spPr>
        <p:txBody>
          <a:bodyPr wrap="none" rtlCol="0" anchor="t"/>
          <a:lstStyle/>
          <a:p>
            <a:pPr marL="0" indent="0" algn="ctr">
              <a:lnSpc>
                <a:spcPts val="3036"/>
              </a:lnSpc>
              <a:buNone/>
            </a:pPr>
            <a:r>
              <a:rPr lang="en-US" sz="1898" b="1" dirty="0">
                <a:solidFill>
                  <a:srgbClr val="282824"/>
                </a:solidFill>
                <a:latin typeface="Lato" pitchFamily="34" charset="0"/>
                <a:ea typeface="Lato" pitchFamily="34" charset="-122"/>
                <a:cs typeface="Lato" pitchFamily="34" charset="-120"/>
              </a:rPr>
              <a:t>1</a:t>
            </a:r>
            <a:endParaRPr lang="en-US" sz="1898" dirty="0"/>
          </a:p>
        </p:txBody>
      </p:sp>
      <p:sp>
        <p:nvSpPr>
          <p:cNvPr id="7" name="Text 5"/>
          <p:cNvSpPr/>
          <p:nvPr/>
        </p:nvSpPr>
        <p:spPr>
          <a:xfrm>
            <a:off x="3558540" y="1710928"/>
            <a:ext cx="2632948" cy="301228"/>
          </a:xfrm>
          <a:prstGeom prst="rect">
            <a:avLst/>
          </a:prstGeom>
          <a:noFill/>
          <a:ln/>
        </p:spPr>
        <p:txBody>
          <a:bodyPr wrap="none" rtlCol="0" anchor="t"/>
          <a:lstStyle/>
          <a:p>
            <a:pPr marL="0" indent="0" algn="l">
              <a:lnSpc>
                <a:spcPts val="2372"/>
              </a:lnSpc>
              <a:buNone/>
            </a:pPr>
            <a:r>
              <a:rPr lang="en-US" sz="2800" b="1" dirty="0">
                <a:solidFill>
                  <a:srgbClr val="282824"/>
                </a:solidFill>
                <a:latin typeface="Lato" pitchFamily="34" charset="0"/>
                <a:ea typeface="Lato" pitchFamily="34" charset="-122"/>
                <a:cs typeface="Lato" pitchFamily="34" charset="-120"/>
              </a:rPr>
              <a:t>Co-infection Risk</a:t>
            </a:r>
            <a:endParaRPr lang="en-US" sz="2800" dirty="0"/>
          </a:p>
        </p:txBody>
      </p:sp>
      <p:sp>
        <p:nvSpPr>
          <p:cNvPr id="8" name="Text 6"/>
          <p:cNvSpPr/>
          <p:nvPr/>
        </p:nvSpPr>
        <p:spPr>
          <a:xfrm>
            <a:off x="3558540" y="2127766"/>
            <a:ext cx="7996151" cy="478958"/>
          </a:xfrm>
          <a:prstGeom prst="rect">
            <a:avLst/>
          </a:prstGeom>
          <a:noFill/>
          <a:ln/>
        </p:spPr>
        <p:txBody>
          <a:bodyPr wrap="none" rtlCol="0" anchor="t"/>
          <a:lstStyle/>
          <a:p>
            <a:pPr marL="0" indent="0" algn="l">
              <a:lnSpc>
                <a:spcPts val="2429"/>
              </a:lnSpc>
              <a:buNone/>
            </a:pPr>
            <a:r>
              <a:rPr lang="en-US" sz="2000" dirty="0">
                <a:latin typeface="Lato" pitchFamily="34" charset="0"/>
                <a:ea typeface="Lato" pitchFamily="34" charset="-122"/>
                <a:cs typeface="Lato" pitchFamily="34" charset="-120"/>
              </a:rPr>
              <a:t>HIV weakens the immune system, increasing susceptibility to hepatitis.</a:t>
            </a:r>
            <a:endParaRPr lang="en-US" sz="2000" dirty="0"/>
          </a:p>
        </p:txBody>
      </p:sp>
      <p:sp>
        <p:nvSpPr>
          <p:cNvPr id="9" name="Shape 7"/>
          <p:cNvSpPr/>
          <p:nvPr/>
        </p:nvSpPr>
        <p:spPr>
          <a:xfrm>
            <a:off x="3462099" y="2607677"/>
            <a:ext cx="9022556" cy="19229"/>
          </a:xfrm>
          <a:prstGeom prst="rect">
            <a:avLst/>
          </a:prstGeom>
          <a:solidFill>
            <a:srgbClr val="CDCDCA"/>
          </a:solidFill>
          <a:ln/>
        </p:spPr>
      </p:sp>
      <p:sp>
        <p:nvSpPr>
          <p:cNvPr id="10" name="Shape 8"/>
          <p:cNvSpPr/>
          <p:nvPr/>
        </p:nvSpPr>
        <p:spPr>
          <a:xfrm>
            <a:off x="2049423" y="2725222"/>
            <a:ext cx="2632829" cy="1110734"/>
          </a:xfrm>
          <a:prstGeom prst="roundRect">
            <a:avLst>
              <a:gd name="adj" fmla="val 10415"/>
            </a:avLst>
          </a:pr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p>
      <p:sp>
        <p:nvSpPr>
          <p:cNvPr id="11" name="Text 9"/>
          <p:cNvSpPr/>
          <p:nvPr/>
        </p:nvSpPr>
        <p:spPr>
          <a:xfrm>
            <a:off x="2242185" y="3087767"/>
            <a:ext cx="139779" cy="385524"/>
          </a:xfrm>
          <a:prstGeom prst="rect">
            <a:avLst/>
          </a:prstGeom>
          <a:noFill/>
          <a:ln/>
        </p:spPr>
        <p:txBody>
          <a:bodyPr wrap="none" rtlCol="0" anchor="t"/>
          <a:lstStyle/>
          <a:p>
            <a:pPr marL="0" indent="0" algn="ctr">
              <a:lnSpc>
                <a:spcPts val="3036"/>
              </a:lnSpc>
              <a:buNone/>
            </a:pPr>
            <a:r>
              <a:rPr lang="en-US" sz="1898" b="1" dirty="0">
                <a:solidFill>
                  <a:srgbClr val="282824"/>
                </a:solidFill>
                <a:latin typeface="Lato" pitchFamily="34" charset="0"/>
                <a:ea typeface="Lato" pitchFamily="34" charset="-122"/>
                <a:cs typeface="Lato" pitchFamily="34" charset="-120"/>
              </a:rPr>
              <a:t>2</a:t>
            </a:r>
            <a:endParaRPr lang="en-US" sz="1898" dirty="0"/>
          </a:p>
        </p:txBody>
      </p:sp>
      <p:sp>
        <p:nvSpPr>
          <p:cNvPr id="12" name="Text 10"/>
          <p:cNvSpPr/>
          <p:nvPr/>
        </p:nvSpPr>
        <p:spPr>
          <a:xfrm>
            <a:off x="4875014" y="2917984"/>
            <a:ext cx="2409944" cy="301228"/>
          </a:xfrm>
          <a:prstGeom prst="rect">
            <a:avLst/>
          </a:prstGeom>
          <a:noFill/>
          <a:ln/>
        </p:spPr>
        <p:txBody>
          <a:bodyPr wrap="none" rtlCol="0" anchor="t"/>
          <a:lstStyle/>
          <a:p>
            <a:pPr marL="0" indent="0" algn="l">
              <a:lnSpc>
                <a:spcPts val="2372"/>
              </a:lnSpc>
              <a:buNone/>
            </a:pPr>
            <a:r>
              <a:rPr lang="en-US" sz="2800" b="1" dirty="0">
                <a:solidFill>
                  <a:srgbClr val="282824"/>
                </a:solidFill>
                <a:latin typeface="Lato" pitchFamily="34" charset="0"/>
                <a:ea typeface="Lato" pitchFamily="34" charset="-122"/>
                <a:cs typeface="Lato" pitchFamily="34" charset="-120"/>
              </a:rPr>
              <a:t>Hepatitis B and C</a:t>
            </a:r>
            <a:endParaRPr lang="en-US" sz="2800" dirty="0"/>
          </a:p>
        </p:txBody>
      </p:sp>
      <p:sp>
        <p:nvSpPr>
          <p:cNvPr id="13" name="Text 11"/>
          <p:cNvSpPr/>
          <p:nvPr/>
        </p:nvSpPr>
        <p:spPr>
          <a:xfrm>
            <a:off x="4875014" y="3334821"/>
            <a:ext cx="8425350" cy="364301"/>
          </a:xfrm>
          <a:prstGeom prst="rect">
            <a:avLst/>
          </a:prstGeom>
          <a:noFill/>
          <a:ln/>
        </p:spPr>
        <p:txBody>
          <a:bodyPr wrap="none" rtlCol="0" anchor="t"/>
          <a:lstStyle/>
          <a:p>
            <a:pPr marL="0" indent="0" algn="l">
              <a:lnSpc>
                <a:spcPts val="2429"/>
              </a:lnSpc>
              <a:buNone/>
            </a:pPr>
            <a:r>
              <a:rPr lang="en-US" sz="2000" dirty="0">
                <a:latin typeface="Lato" pitchFamily="34" charset="0"/>
                <a:ea typeface="Lato" pitchFamily="34" charset="-122"/>
                <a:cs typeface="Lato" pitchFamily="34" charset="-120"/>
              </a:rPr>
              <a:t>Hepatitis B and C are common co-infections among people living with HIV.</a:t>
            </a:r>
            <a:endParaRPr lang="en-US" sz="2000" dirty="0"/>
          </a:p>
        </p:txBody>
      </p:sp>
      <p:sp>
        <p:nvSpPr>
          <p:cNvPr id="14" name="Shape 12"/>
          <p:cNvSpPr/>
          <p:nvPr/>
        </p:nvSpPr>
        <p:spPr>
          <a:xfrm>
            <a:off x="4778573" y="3814733"/>
            <a:ext cx="7706082" cy="19229"/>
          </a:xfrm>
          <a:prstGeom prst="rect">
            <a:avLst/>
          </a:prstGeom>
          <a:solidFill>
            <a:srgbClr val="CDCDCA"/>
          </a:solidFill>
          <a:ln/>
        </p:spPr>
      </p:sp>
      <p:sp>
        <p:nvSpPr>
          <p:cNvPr id="15" name="Shape 13"/>
          <p:cNvSpPr/>
          <p:nvPr/>
        </p:nvSpPr>
        <p:spPr>
          <a:xfrm>
            <a:off x="2049423" y="3932277"/>
            <a:ext cx="3949303" cy="1110734"/>
          </a:xfrm>
          <a:prstGeom prst="roundRect">
            <a:avLst>
              <a:gd name="adj" fmla="val 10415"/>
            </a:avLst>
          </a:prstGeom>
          <a:solidFill>
            <a:schemeClr val="accent5">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p>
      <p:sp>
        <p:nvSpPr>
          <p:cNvPr id="16" name="Text 14"/>
          <p:cNvSpPr/>
          <p:nvPr/>
        </p:nvSpPr>
        <p:spPr>
          <a:xfrm>
            <a:off x="2242185" y="4294823"/>
            <a:ext cx="139779" cy="385524"/>
          </a:xfrm>
          <a:prstGeom prst="rect">
            <a:avLst/>
          </a:prstGeom>
          <a:noFill/>
          <a:ln/>
        </p:spPr>
        <p:txBody>
          <a:bodyPr wrap="none" rtlCol="0" anchor="t"/>
          <a:lstStyle/>
          <a:p>
            <a:pPr marL="0" indent="0" algn="ctr">
              <a:lnSpc>
                <a:spcPts val="3036"/>
              </a:lnSpc>
              <a:buNone/>
            </a:pPr>
            <a:r>
              <a:rPr lang="en-US" sz="1898" b="1" dirty="0">
                <a:solidFill>
                  <a:srgbClr val="282824"/>
                </a:solidFill>
                <a:latin typeface="Lato" pitchFamily="34" charset="0"/>
                <a:ea typeface="Lato" pitchFamily="34" charset="-122"/>
                <a:cs typeface="Lato" pitchFamily="34" charset="-120"/>
              </a:rPr>
              <a:t>3</a:t>
            </a:r>
            <a:endParaRPr lang="en-US" sz="1898" dirty="0"/>
          </a:p>
        </p:txBody>
      </p:sp>
      <p:sp>
        <p:nvSpPr>
          <p:cNvPr id="17" name="Text 15"/>
          <p:cNvSpPr/>
          <p:nvPr/>
        </p:nvSpPr>
        <p:spPr>
          <a:xfrm>
            <a:off x="6191488" y="4125039"/>
            <a:ext cx="2409944" cy="301228"/>
          </a:xfrm>
          <a:prstGeom prst="rect">
            <a:avLst/>
          </a:prstGeom>
          <a:noFill/>
          <a:ln/>
        </p:spPr>
        <p:txBody>
          <a:bodyPr wrap="none" rtlCol="0" anchor="t"/>
          <a:lstStyle/>
          <a:p>
            <a:pPr marL="0" indent="0" algn="l">
              <a:lnSpc>
                <a:spcPts val="2372"/>
              </a:lnSpc>
              <a:buNone/>
            </a:pPr>
            <a:r>
              <a:rPr lang="en-US" sz="2800" b="1" dirty="0">
                <a:solidFill>
                  <a:srgbClr val="282824"/>
                </a:solidFill>
                <a:latin typeface="Lato" pitchFamily="34" charset="0"/>
                <a:ea typeface="Lato" pitchFamily="34" charset="-122"/>
                <a:cs typeface="Lato" pitchFamily="34" charset="-120"/>
              </a:rPr>
              <a:t>Disease Progression</a:t>
            </a:r>
            <a:endParaRPr lang="en-US" sz="2800" dirty="0"/>
          </a:p>
        </p:txBody>
      </p:sp>
      <p:sp>
        <p:nvSpPr>
          <p:cNvPr id="18" name="Text 16"/>
          <p:cNvSpPr/>
          <p:nvPr/>
        </p:nvSpPr>
        <p:spPr>
          <a:xfrm>
            <a:off x="6191487" y="4541876"/>
            <a:ext cx="6196727" cy="411569"/>
          </a:xfrm>
          <a:prstGeom prst="rect">
            <a:avLst/>
          </a:prstGeom>
          <a:noFill/>
          <a:ln/>
        </p:spPr>
        <p:txBody>
          <a:bodyPr wrap="none" rtlCol="0" anchor="t"/>
          <a:lstStyle/>
          <a:p>
            <a:pPr marL="0" indent="0" algn="l">
              <a:lnSpc>
                <a:spcPts val="2429"/>
              </a:lnSpc>
              <a:buNone/>
            </a:pPr>
            <a:r>
              <a:rPr lang="en-US" sz="2000" dirty="0">
                <a:latin typeface="Lato" pitchFamily="34" charset="0"/>
                <a:ea typeface="Lato" pitchFamily="34" charset="-122"/>
                <a:cs typeface="Lato" pitchFamily="34" charset="-120"/>
              </a:rPr>
              <a:t>Hepatitis can progress more rapidly in people with HIV.</a:t>
            </a:r>
            <a:endParaRPr lang="en-US" sz="2000" dirty="0"/>
          </a:p>
        </p:txBody>
      </p:sp>
      <p:sp>
        <p:nvSpPr>
          <p:cNvPr id="19" name="Shape 17"/>
          <p:cNvSpPr/>
          <p:nvPr/>
        </p:nvSpPr>
        <p:spPr>
          <a:xfrm>
            <a:off x="6095048" y="5021788"/>
            <a:ext cx="6389608" cy="19229"/>
          </a:xfrm>
          <a:prstGeom prst="rect">
            <a:avLst/>
          </a:prstGeom>
          <a:solidFill>
            <a:srgbClr val="CDCDCA"/>
          </a:solidFill>
          <a:ln/>
        </p:spPr>
      </p:sp>
      <p:sp>
        <p:nvSpPr>
          <p:cNvPr id="20" name="Shape 18"/>
          <p:cNvSpPr/>
          <p:nvPr/>
        </p:nvSpPr>
        <p:spPr>
          <a:xfrm>
            <a:off x="2049423" y="5139333"/>
            <a:ext cx="5265777" cy="1419106"/>
          </a:xfrm>
          <a:prstGeom prst="roundRect">
            <a:avLst>
              <a:gd name="adj" fmla="val 8152"/>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p>
      <p:sp>
        <p:nvSpPr>
          <p:cNvPr id="21" name="Text 19"/>
          <p:cNvSpPr/>
          <p:nvPr/>
        </p:nvSpPr>
        <p:spPr>
          <a:xfrm>
            <a:off x="2242185" y="5656064"/>
            <a:ext cx="139779" cy="385524"/>
          </a:xfrm>
          <a:prstGeom prst="rect">
            <a:avLst/>
          </a:prstGeom>
          <a:noFill/>
          <a:ln/>
        </p:spPr>
        <p:txBody>
          <a:bodyPr wrap="none" rtlCol="0" anchor="t"/>
          <a:lstStyle/>
          <a:p>
            <a:pPr marL="0" indent="0" algn="ctr">
              <a:lnSpc>
                <a:spcPts val="3036"/>
              </a:lnSpc>
              <a:buNone/>
            </a:pPr>
            <a:r>
              <a:rPr lang="en-US" sz="1898" b="1" dirty="0">
                <a:solidFill>
                  <a:srgbClr val="282824"/>
                </a:solidFill>
                <a:latin typeface="Lato" pitchFamily="34" charset="0"/>
                <a:ea typeface="Lato" pitchFamily="34" charset="-122"/>
                <a:cs typeface="Lato" pitchFamily="34" charset="-120"/>
              </a:rPr>
              <a:t>4</a:t>
            </a:r>
            <a:endParaRPr lang="en-US" sz="1898" dirty="0"/>
          </a:p>
        </p:txBody>
      </p:sp>
      <p:sp>
        <p:nvSpPr>
          <p:cNvPr id="22" name="Text 20"/>
          <p:cNvSpPr/>
          <p:nvPr/>
        </p:nvSpPr>
        <p:spPr>
          <a:xfrm>
            <a:off x="7507962" y="5332095"/>
            <a:ext cx="2654141" cy="301228"/>
          </a:xfrm>
          <a:prstGeom prst="rect">
            <a:avLst/>
          </a:prstGeom>
          <a:noFill/>
          <a:ln/>
        </p:spPr>
        <p:txBody>
          <a:bodyPr wrap="none" rtlCol="0" anchor="t"/>
          <a:lstStyle/>
          <a:p>
            <a:pPr marL="0" indent="0" algn="l">
              <a:lnSpc>
                <a:spcPts val="2372"/>
              </a:lnSpc>
              <a:buNone/>
            </a:pPr>
            <a:r>
              <a:rPr lang="en-US" sz="2400" b="1" dirty="0">
                <a:solidFill>
                  <a:srgbClr val="282824"/>
                </a:solidFill>
                <a:latin typeface="Lato" pitchFamily="34" charset="0"/>
                <a:ea typeface="Lato" pitchFamily="34" charset="-122"/>
                <a:cs typeface="Lato" pitchFamily="34" charset="-120"/>
              </a:rPr>
              <a:t>Management Challenges</a:t>
            </a:r>
            <a:endParaRPr lang="en-US" sz="2400" dirty="0"/>
          </a:p>
        </p:txBody>
      </p:sp>
      <p:sp>
        <p:nvSpPr>
          <p:cNvPr id="23" name="Text 21"/>
          <p:cNvSpPr/>
          <p:nvPr/>
        </p:nvSpPr>
        <p:spPr>
          <a:xfrm>
            <a:off x="7507962" y="5748933"/>
            <a:ext cx="5554895" cy="616744"/>
          </a:xfrm>
          <a:prstGeom prst="rect">
            <a:avLst/>
          </a:prstGeom>
          <a:noFill/>
          <a:ln/>
        </p:spPr>
        <p:txBody>
          <a:bodyPr wrap="square" rtlCol="0" anchor="t"/>
          <a:lstStyle/>
          <a:p>
            <a:pPr marL="0" indent="0" algn="l">
              <a:lnSpc>
                <a:spcPts val="2429"/>
              </a:lnSpc>
              <a:buNone/>
            </a:pPr>
            <a:r>
              <a:rPr lang="en-US" sz="2000" dirty="0">
                <a:latin typeface="Lato" pitchFamily="34" charset="0"/>
                <a:ea typeface="Lato" pitchFamily="34" charset="-122"/>
                <a:cs typeface="Lato" pitchFamily="34" charset="-120"/>
              </a:rPr>
              <a:t>Managing co-infection requires specialized treatment regimens.</a:t>
            </a:r>
            <a:endParaRPr lang="en-US" sz="2000" dirty="0"/>
          </a:p>
        </p:txBody>
      </p:sp>
      <p:sp>
        <p:nvSpPr>
          <p:cNvPr id="24" name="Text 22"/>
          <p:cNvSpPr/>
          <p:nvPr/>
        </p:nvSpPr>
        <p:spPr>
          <a:xfrm>
            <a:off x="2049422" y="6775251"/>
            <a:ext cx="10599777" cy="1316147"/>
          </a:xfrm>
          <a:prstGeom prst="rect">
            <a:avLst/>
          </a:prstGeom>
          <a:noFill/>
          <a:ln/>
        </p:spPr>
        <p:txBody>
          <a:bodyPr wrap="square" rtlCol="0" anchor="t"/>
          <a:lstStyle/>
          <a:p>
            <a:pPr marL="342900" indent="-342900">
              <a:lnSpc>
                <a:spcPts val="2429"/>
              </a:lnSpc>
              <a:buFont typeface="Wingdings" panose="05000000000000000000" pitchFamily="2" charset="2"/>
              <a:buChar char="q"/>
            </a:pPr>
            <a:r>
              <a:rPr lang="en-US" sz="2000" dirty="0">
                <a:latin typeface="Lato" pitchFamily="34" charset="0"/>
                <a:ea typeface="Lato" pitchFamily="34" charset="-122"/>
                <a:cs typeface="Lato" pitchFamily="34" charset="-120"/>
              </a:rPr>
              <a:t>HIV and hepatitis are a significant public health concern, particularly in regions with high HIV prevalence. </a:t>
            </a:r>
            <a:endParaRPr lang="en-US" sz="2000" dirty="0" smtClean="0">
              <a:latin typeface="Lato" pitchFamily="34" charset="0"/>
              <a:ea typeface="Lato" pitchFamily="34" charset="-122"/>
              <a:cs typeface="Lato" pitchFamily="34" charset="-120"/>
            </a:endParaRPr>
          </a:p>
          <a:p>
            <a:pPr marL="342900" indent="-342900">
              <a:lnSpc>
                <a:spcPts val="2429"/>
              </a:lnSpc>
              <a:buFont typeface="Wingdings" panose="05000000000000000000" pitchFamily="2" charset="2"/>
              <a:buChar char="q"/>
            </a:pPr>
            <a:r>
              <a:rPr lang="en-US" sz="2000" dirty="0" smtClean="0">
                <a:latin typeface="Lato" pitchFamily="34" charset="0"/>
                <a:ea typeface="Lato" pitchFamily="34" charset="-122"/>
                <a:cs typeface="Lato" pitchFamily="34" charset="-120"/>
              </a:rPr>
              <a:t>The </a:t>
            </a:r>
            <a:r>
              <a:rPr lang="en-US" sz="2000" dirty="0">
                <a:latin typeface="Lato" pitchFamily="34" charset="0"/>
                <a:ea typeface="Lato" pitchFamily="34" charset="-122"/>
                <a:cs typeface="Lato" pitchFamily="34" charset="-120"/>
              </a:rPr>
              <a:t>weakened immune system caused by HIV makes individuals more vulnerable to hepatitis infections. </a:t>
            </a:r>
            <a:endParaRPr lang="en-US" sz="20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chemeClr val="bg1"/>
          </a:solidFill>
          <a:ln/>
        </p:spPr>
      </p:sp>
      <p:pic>
        <p:nvPicPr>
          <p:cNvPr id="4" name="Image 0" descr="preencoded.png"/>
          <p:cNvPicPr>
            <a:picLocks noChangeAspect="1"/>
          </p:cNvPicPr>
          <p:nvPr/>
        </p:nvPicPr>
        <p:blipFill>
          <a:blip r:embed="rId3"/>
          <a:stretch>
            <a:fillRect/>
          </a:stretch>
        </p:blipFill>
        <p:spPr>
          <a:xfrm>
            <a:off x="0" y="0"/>
            <a:ext cx="5486400" cy="82296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5" name="Text 2"/>
          <p:cNvSpPr/>
          <p:nvPr/>
        </p:nvSpPr>
        <p:spPr>
          <a:xfrm>
            <a:off x="6112668" y="837724"/>
            <a:ext cx="6488209" cy="559237"/>
          </a:xfrm>
          <a:prstGeom prst="rect">
            <a:avLst/>
          </a:prstGeom>
          <a:noFill/>
          <a:ln/>
        </p:spPr>
        <p:txBody>
          <a:bodyPr wrap="none" rtlCol="0" anchor="t"/>
          <a:lstStyle/>
          <a:p>
            <a:pPr marL="0" indent="0">
              <a:lnSpc>
                <a:spcPts val="4403"/>
              </a:lnSpc>
              <a:buNone/>
            </a:pPr>
            <a:r>
              <a:rPr lang="en-US" sz="4400" b="1" dirty="0">
                <a:solidFill>
                  <a:srgbClr val="282824"/>
                </a:solidFill>
                <a:latin typeface="Lato" pitchFamily="34" charset="0"/>
                <a:ea typeface="Lato" pitchFamily="34" charset="-122"/>
                <a:cs typeface="Lato" pitchFamily="34" charset="-120"/>
              </a:rPr>
              <a:t>HIV and Mental Health</a:t>
            </a:r>
            <a:endParaRPr lang="en-US" sz="4400" dirty="0"/>
          </a:p>
        </p:txBody>
      </p:sp>
      <p:pic>
        <p:nvPicPr>
          <p:cNvPr id="6" name="Image 1" descr="preencoded.png"/>
          <p:cNvPicPr>
            <a:picLocks noChangeAspect="1"/>
          </p:cNvPicPr>
          <p:nvPr/>
        </p:nvPicPr>
        <p:blipFill>
          <a:blip r:embed="rId4"/>
          <a:stretch>
            <a:fillRect/>
          </a:stretch>
        </p:blipFill>
        <p:spPr>
          <a:xfrm>
            <a:off x="6112669" y="1665327"/>
            <a:ext cx="894755" cy="1431608"/>
          </a:xfrm>
          <a:prstGeom prst="rect">
            <a:avLst/>
          </a:prstGeom>
          <a:solidFill>
            <a:schemeClr val="accent2">
              <a:lumMod val="60000"/>
              <a:lumOff val="40000"/>
            </a:schemeClr>
          </a:solidFill>
        </p:spPr>
      </p:pic>
      <p:sp>
        <p:nvSpPr>
          <p:cNvPr id="7" name="Text 3"/>
          <p:cNvSpPr/>
          <p:nvPr/>
        </p:nvSpPr>
        <p:spPr>
          <a:xfrm>
            <a:off x="7275789" y="1844278"/>
            <a:ext cx="4552033" cy="279559"/>
          </a:xfrm>
          <a:prstGeom prst="rect">
            <a:avLst/>
          </a:prstGeom>
          <a:noFill/>
          <a:ln/>
        </p:spPr>
        <p:txBody>
          <a:bodyPr wrap="none" rtlCol="0" anchor="t"/>
          <a:lstStyle/>
          <a:p>
            <a:pPr marL="0" indent="0" algn="l">
              <a:lnSpc>
                <a:spcPts val="2202"/>
              </a:lnSpc>
              <a:buNone/>
            </a:pPr>
            <a:r>
              <a:rPr lang="en-US" sz="2800" b="1" dirty="0">
                <a:solidFill>
                  <a:srgbClr val="282824"/>
                </a:solidFill>
                <a:effectLst>
                  <a:outerShdw blurRad="38100" dist="38100" dir="2700000" algn="tl">
                    <a:srgbClr val="000000">
                      <a:alpha val="43137"/>
                    </a:srgbClr>
                  </a:outerShdw>
                </a:effectLst>
                <a:latin typeface="Lato" pitchFamily="34" charset="0"/>
                <a:ea typeface="Lato" pitchFamily="34" charset="-122"/>
                <a:cs typeface="Lato" pitchFamily="34" charset="-120"/>
              </a:rPr>
              <a:t>Mental Health Challenges</a:t>
            </a:r>
            <a:endParaRPr lang="en-US" sz="2800" dirty="0">
              <a:effectLst>
                <a:outerShdw blurRad="38100" dist="38100" dir="2700000" algn="tl">
                  <a:srgbClr val="000000">
                    <a:alpha val="43137"/>
                  </a:srgbClr>
                </a:outerShdw>
              </a:effectLst>
            </a:endParaRPr>
          </a:p>
        </p:txBody>
      </p:sp>
      <p:sp>
        <p:nvSpPr>
          <p:cNvPr id="8" name="Text 4"/>
          <p:cNvSpPr/>
          <p:nvPr/>
        </p:nvSpPr>
        <p:spPr>
          <a:xfrm>
            <a:off x="7275790" y="2231111"/>
            <a:ext cx="6728341" cy="865823"/>
          </a:xfrm>
          <a:prstGeom prst="rect">
            <a:avLst/>
          </a:prstGeom>
          <a:noFill/>
          <a:ln/>
        </p:spPr>
        <p:txBody>
          <a:bodyPr wrap="square" rtlCol="0" anchor="t"/>
          <a:lstStyle/>
          <a:p>
            <a:pPr marL="0" indent="0" algn="l">
              <a:lnSpc>
                <a:spcPts val="2255"/>
              </a:lnSpc>
              <a:buNone/>
            </a:pPr>
            <a:r>
              <a:rPr lang="en-US" sz="2000" dirty="0">
                <a:solidFill>
                  <a:srgbClr val="4A4A45"/>
                </a:solidFill>
                <a:latin typeface="Lato" pitchFamily="34" charset="0"/>
                <a:ea typeface="Lato" pitchFamily="34" charset="-122"/>
                <a:cs typeface="Lato" pitchFamily="34" charset="-120"/>
              </a:rPr>
              <a:t>HIV can lead to anxiety, depression, and other mental health issues due to the chronic nature of the disease, stigma, and treatment side effects.</a:t>
            </a:r>
            <a:endParaRPr lang="en-US" sz="2000" dirty="0"/>
          </a:p>
        </p:txBody>
      </p:sp>
      <p:pic>
        <p:nvPicPr>
          <p:cNvPr id="9" name="Image 2" descr="preencoded.png"/>
          <p:cNvPicPr>
            <a:picLocks noChangeAspect="1"/>
          </p:cNvPicPr>
          <p:nvPr/>
        </p:nvPicPr>
        <p:blipFill>
          <a:blip r:embed="rId5"/>
          <a:stretch>
            <a:fillRect/>
          </a:stretch>
        </p:blipFill>
        <p:spPr>
          <a:xfrm>
            <a:off x="6112669" y="3096935"/>
            <a:ext cx="894755" cy="1431608"/>
          </a:xfrm>
          <a:prstGeom prst="rect">
            <a:avLst/>
          </a:prstGeom>
          <a:solidFill>
            <a:schemeClr val="accent2">
              <a:lumMod val="60000"/>
              <a:lumOff val="40000"/>
            </a:schemeClr>
          </a:solidFill>
        </p:spPr>
      </p:pic>
      <p:sp>
        <p:nvSpPr>
          <p:cNvPr id="10" name="Text 5"/>
          <p:cNvSpPr/>
          <p:nvPr/>
        </p:nvSpPr>
        <p:spPr>
          <a:xfrm>
            <a:off x="7275790" y="3275886"/>
            <a:ext cx="4560610" cy="341074"/>
          </a:xfrm>
          <a:prstGeom prst="rect">
            <a:avLst/>
          </a:prstGeom>
          <a:noFill/>
          <a:ln/>
        </p:spPr>
        <p:txBody>
          <a:bodyPr wrap="none" rtlCol="0" anchor="t"/>
          <a:lstStyle/>
          <a:p>
            <a:pPr marL="0" indent="0" algn="l">
              <a:lnSpc>
                <a:spcPts val="2202"/>
              </a:lnSpc>
              <a:buNone/>
            </a:pPr>
            <a:r>
              <a:rPr lang="en-US" sz="2800" b="1" dirty="0">
                <a:solidFill>
                  <a:srgbClr val="282824"/>
                </a:solidFill>
                <a:effectLst>
                  <a:outerShdw blurRad="38100" dist="38100" dir="2700000" algn="tl">
                    <a:srgbClr val="000000">
                      <a:alpha val="43137"/>
                    </a:srgbClr>
                  </a:outerShdw>
                </a:effectLst>
                <a:latin typeface="Lato" pitchFamily="34" charset="0"/>
                <a:ea typeface="Lato" pitchFamily="34" charset="-122"/>
                <a:cs typeface="Lato" pitchFamily="34" charset="-120"/>
              </a:rPr>
              <a:t>Stigma and Discrimination</a:t>
            </a:r>
            <a:endParaRPr lang="en-US" sz="2800" dirty="0">
              <a:effectLst>
                <a:outerShdw blurRad="38100" dist="38100" dir="2700000" algn="tl">
                  <a:srgbClr val="000000">
                    <a:alpha val="43137"/>
                  </a:srgbClr>
                </a:outerShdw>
              </a:effectLst>
            </a:endParaRPr>
          </a:p>
        </p:txBody>
      </p:sp>
      <p:sp>
        <p:nvSpPr>
          <p:cNvPr id="11" name="Text 6"/>
          <p:cNvSpPr/>
          <p:nvPr/>
        </p:nvSpPr>
        <p:spPr>
          <a:xfrm>
            <a:off x="7275790" y="3662720"/>
            <a:ext cx="6728341" cy="865822"/>
          </a:xfrm>
          <a:prstGeom prst="rect">
            <a:avLst/>
          </a:prstGeom>
          <a:noFill/>
          <a:ln/>
        </p:spPr>
        <p:txBody>
          <a:bodyPr wrap="square" rtlCol="0" anchor="t"/>
          <a:lstStyle/>
          <a:p>
            <a:pPr marL="0" indent="0" algn="l">
              <a:lnSpc>
                <a:spcPts val="2255"/>
              </a:lnSpc>
              <a:buNone/>
            </a:pPr>
            <a:r>
              <a:rPr lang="en-US" sz="2000" dirty="0">
                <a:latin typeface="Lato" pitchFamily="34" charset="0"/>
                <a:ea typeface="Lato" pitchFamily="34" charset="-122"/>
                <a:cs typeface="Lato" pitchFamily="34" charset="-120"/>
              </a:rPr>
              <a:t>Stigma and discrimination related to HIV can contribute to mental health problems, leading to isolation, social exclusion, and self-stigma.</a:t>
            </a:r>
            <a:endParaRPr lang="en-US" sz="2000" dirty="0"/>
          </a:p>
        </p:txBody>
      </p:sp>
      <p:pic>
        <p:nvPicPr>
          <p:cNvPr id="12" name="Image 3" descr="preencoded.png"/>
          <p:cNvPicPr>
            <a:picLocks noChangeAspect="1"/>
          </p:cNvPicPr>
          <p:nvPr/>
        </p:nvPicPr>
        <p:blipFill>
          <a:blip r:embed="rId6"/>
          <a:stretch>
            <a:fillRect/>
          </a:stretch>
        </p:blipFill>
        <p:spPr>
          <a:xfrm>
            <a:off x="6112669" y="4528542"/>
            <a:ext cx="894755" cy="1431608"/>
          </a:xfrm>
          <a:prstGeom prst="rect">
            <a:avLst/>
          </a:prstGeom>
          <a:solidFill>
            <a:schemeClr val="accent2">
              <a:lumMod val="60000"/>
              <a:lumOff val="40000"/>
            </a:schemeClr>
          </a:solidFill>
        </p:spPr>
      </p:pic>
      <p:sp>
        <p:nvSpPr>
          <p:cNvPr id="13" name="Text 7"/>
          <p:cNvSpPr/>
          <p:nvPr/>
        </p:nvSpPr>
        <p:spPr>
          <a:xfrm>
            <a:off x="7275790" y="4707493"/>
            <a:ext cx="3615730" cy="311547"/>
          </a:xfrm>
          <a:prstGeom prst="rect">
            <a:avLst/>
          </a:prstGeom>
          <a:noFill/>
          <a:ln/>
        </p:spPr>
        <p:txBody>
          <a:bodyPr wrap="none" rtlCol="0" anchor="t"/>
          <a:lstStyle/>
          <a:p>
            <a:pPr marL="0" indent="0" algn="l">
              <a:lnSpc>
                <a:spcPts val="2202"/>
              </a:lnSpc>
              <a:buNone/>
            </a:pPr>
            <a:r>
              <a:rPr lang="en-US" sz="2800" b="1" dirty="0">
                <a:effectLst>
                  <a:outerShdw blurRad="38100" dist="38100" dir="2700000" algn="tl">
                    <a:srgbClr val="000000">
                      <a:alpha val="43137"/>
                    </a:srgbClr>
                  </a:outerShdw>
                </a:effectLst>
                <a:latin typeface="Lato" pitchFamily="34" charset="0"/>
                <a:ea typeface="Lato" pitchFamily="34" charset="-122"/>
                <a:cs typeface="Lato" pitchFamily="34" charset="-120"/>
              </a:rPr>
              <a:t>Impact on Well-being</a:t>
            </a:r>
            <a:endParaRPr lang="en-US" sz="2800" dirty="0">
              <a:effectLst>
                <a:outerShdw blurRad="38100" dist="38100" dir="2700000" algn="tl">
                  <a:srgbClr val="000000">
                    <a:alpha val="43137"/>
                  </a:srgbClr>
                </a:outerShdw>
              </a:effectLst>
            </a:endParaRPr>
          </a:p>
        </p:txBody>
      </p:sp>
      <p:sp>
        <p:nvSpPr>
          <p:cNvPr id="14" name="Text 8"/>
          <p:cNvSpPr/>
          <p:nvPr/>
        </p:nvSpPr>
        <p:spPr>
          <a:xfrm>
            <a:off x="7275790" y="5094327"/>
            <a:ext cx="6728341" cy="865823"/>
          </a:xfrm>
          <a:prstGeom prst="rect">
            <a:avLst/>
          </a:prstGeom>
          <a:noFill/>
          <a:ln/>
        </p:spPr>
        <p:txBody>
          <a:bodyPr wrap="square" rtlCol="0" anchor="t"/>
          <a:lstStyle/>
          <a:p>
            <a:pPr marL="0" indent="0" algn="l">
              <a:lnSpc>
                <a:spcPts val="2255"/>
              </a:lnSpc>
              <a:buNone/>
            </a:pPr>
            <a:r>
              <a:rPr lang="en-US" sz="2000" dirty="0">
                <a:latin typeface="Lato" pitchFamily="34" charset="0"/>
                <a:ea typeface="Lato" pitchFamily="34" charset="-122"/>
                <a:cs typeface="Lato" pitchFamily="34" charset="-120"/>
              </a:rPr>
              <a:t>Mental health issues can impact adherence to HIV treatment, overall health outcomes, and quality of life for people living with HIV.</a:t>
            </a:r>
            <a:endParaRPr lang="en-US" sz="2000" dirty="0"/>
          </a:p>
        </p:txBody>
      </p:sp>
      <p:pic>
        <p:nvPicPr>
          <p:cNvPr id="15" name="Image 4" descr="preencoded.png"/>
          <p:cNvPicPr>
            <a:picLocks noChangeAspect="1"/>
          </p:cNvPicPr>
          <p:nvPr/>
        </p:nvPicPr>
        <p:blipFill>
          <a:blip r:embed="rId7"/>
          <a:stretch>
            <a:fillRect/>
          </a:stretch>
        </p:blipFill>
        <p:spPr>
          <a:xfrm>
            <a:off x="6112669" y="5960150"/>
            <a:ext cx="894755" cy="1431608"/>
          </a:xfrm>
          <a:prstGeom prst="rect">
            <a:avLst/>
          </a:prstGeom>
          <a:solidFill>
            <a:schemeClr val="accent2">
              <a:lumMod val="60000"/>
              <a:lumOff val="40000"/>
            </a:schemeClr>
          </a:solidFill>
        </p:spPr>
      </p:pic>
      <p:sp>
        <p:nvSpPr>
          <p:cNvPr id="16" name="Text 9"/>
          <p:cNvSpPr/>
          <p:nvPr/>
        </p:nvSpPr>
        <p:spPr>
          <a:xfrm>
            <a:off x="7275790" y="6139101"/>
            <a:ext cx="2972615" cy="279559"/>
          </a:xfrm>
          <a:prstGeom prst="rect">
            <a:avLst/>
          </a:prstGeom>
          <a:noFill/>
          <a:ln/>
        </p:spPr>
        <p:txBody>
          <a:bodyPr wrap="none" rtlCol="0" anchor="t"/>
          <a:lstStyle/>
          <a:p>
            <a:pPr marL="0" indent="0" algn="l">
              <a:lnSpc>
                <a:spcPts val="2202"/>
              </a:lnSpc>
              <a:buNone/>
            </a:pPr>
            <a:r>
              <a:rPr lang="en-US" sz="2800" b="1" dirty="0">
                <a:effectLst>
                  <a:outerShdw blurRad="38100" dist="38100" dir="2700000" algn="tl">
                    <a:srgbClr val="000000">
                      <a:alpha val="43137"/>
                    </a:srgbClr>
                  </a:outerShdw>
                </a:effectLst>
                <a:latin typeface="Lato" pitchFamily="34" charset="0"/>
                <a:ea typeface="Lato" pitchFamily="34" charset="-122"/>
                <a:cs typeface="Lato" pitchFamily="34" charset="-120"/>
              </a:rPr>
              <a:t>Support Services</a:t>
            </a:r>
            <a:endParaRPr lang="en-US" sz="2800" dirty="0">
              <a:effectLst>
                <a:outerShdw blurRad="38100" dist="38100" dir="2700000" algn="tl">
                  <a:srgbClr val="000000">
                    <a:alpha val="43137"/>
                  </a:srgbClr>
                </a:outerShdw>
              </a:effectLst>
            </a:endParaRPr>
          </a:p>
        </p:txBody>
      </p:sp>
      <p:sp>
        <p:nvSpPr>
          <p:cNvPr id="17" name="Text 10"/>
          <p:cNvSpPr/>
          <p:nvPr/>
        </p:nvSpPr>
        <p:spPr>
          <a:xfrm>
            <a:off x="7275790" y="6525935"/>
            <a:ext cx="6728341" cy="865823"/>
          </a:xfrm>
          <a:prstGeom prst="rect">
            <a:avLst/>
          </a:prstGeom>
          <a:noFill/>
          <a:ln/>
        </p:spPr>
        <p:txBody>
          <a:bodyPr wrap="square" rtlCol="0" anchor="t"/>
          <a:lstStyle/>
          <a:p>
            <a:pPr marL="0" indent="0" algn="l">
              <a:lnSpc>
                <a:spcPts val="2255"/>
              </a:lnSpc>
              <a:buNone/>
            </a:pPr>
            <a:r>
              <a:rPr lang="en-US" sz="2000" dirty="0">
                <a:latin typeface="Lato" pitchFamily="34" charset="0"/>
                <a:ea typeface="Lato" pitchFamily="34" charset="-122"/>
                <a:cs typeface="Lato" pitchFamily="34" charset="-120"/>
              </a:rPr>
              <a:t>Mental health support services, including counseling and therapy, are crucial for addressing the mental health needs of people living with HIV.</a:t>
            </a:r>
            <a:endParaRPr lang="en-US" sz="20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30910"/>
          </a:xfrm>
          <a:prstGeom prst="rect">
            <a:avLst/>
          </a:prstGeom>
          <a:solidFill>
            <a:schemeClr val="bg1"/>
          </a:solidFill>
          <a:ln/>
        </p:spPr>
      </p:sp>
      <p:sp>
        <p:nvSpPr>
          <p:cNvPr id="4" name="Text 2"/>
          <p:cNvSpPr/>
          <p:nvPr/>
        </p:nvSpPr>
        <p:spPr>
          <a:xfrm>
            <a:off x="2233692" y="584240"/>
            <a:ext cx="6973746" cy="663893"/>
          </a:xfrm>
          <a:prstGeom prst="rect">
            <a:avLst/>
          </a:prstGeom>
          <a:noFill/>
          <a:ln/>
        </p:spPr>
        <p:txBody>
          <a:bodyPr wrap="none" rtlCol="0" anchor="t"/>
          <a:lstStyle/>
          <a:p>
            <a:pPr marL="0" indent="0">
              <a:lnSpc>
                <a:spcPts val="5228"/>
              </a:lnSpc>
              <a:buNone/>
            </a:pPr>
            <a:r>
              <a:rPr lang="en-US" sz="4400" b="1" dirty="0">
                <a:solidFill>
                  <a:srgbClr val="282824"/>
                </a:solidFill>
                <a:effectLst>
                  <a:outerShdw blurRad="38100" dist="38100" dir="2700000" algn="tl">
                    <a:srgbClr val="000000">
                      <a:alpha val="43137"/>
                    </a:srgbClr>
                  </a:outerShdw>
                </a:effectLst>
                <a:latin typeface="Lato" pitchFamily="34" charset="0"/>
                <a:ea typeface="Lato" pitchFamily="34" charset="-122"/>
                <a:cs typeface="Lato" pitchFamily="34" charset="-120"/>
              </a:rPr>
              <a:t>Stigma and Discrimination</a:t>
            </a:r>
            <a:endParaRPr lang="en-US" sz="4400" dirty="0">
              <a:effectLst>
                <a:outerShdw blurRad="38100" dist="38100" dir="2700000" algn="tl">
                  <a:srgbClr val="000000">
                    <a:alpha val="43137"/>
                  </a:srgbClr>
                </a:outerShdw>
              </a:effectLst>
            </a:endParaRPr>
          </a:p>
        </p:txBody>
      </p:sp>
      <p:pic>
        <p:nvPicPr>
          <p:cNvPr id="5" name="Image 0" descr="preencoded.png"/>
          <p:cNvPicPr>
            <a:picLocks noChangeAspect="1"/>
          </p:cNvPicPr>
          <p:nvPr/>
        </p:nvPicPr>
        <p:blipFill>
          <a:blip r:embed="rId3"/>
          <a:stretch>
            <a:fillRect/>
          </a:stretch>
        </p:blipFill>
        <p:spPr>
          <a:xfrm>
            <a:off x="3695581" y="1672947"/>
            <a:ext cx="1436132" cy="1223963"/>
          </a:xfrm>
          <a:prstGeom prst="rect">
            <a:avLst/>
          </a:prstGeom>
        </p:spPr>
      </p:pic>
      <p:sp>
        <p:nvSpPr>
          <p:cNvPr id="6" name="Text 3"/>
          <p:cNvSpPr/>
          <p:nvPr/>
        </p:nvSpPr>
        <p:spPr>
          <a:xfrm>
            <a:off x="4336494" y="2224087"/>
            <a:ext cx="154067" cy="424934"/>
          </a:xfrm>
          <a:prstGeom prst="rect">
            <a:avLst/>
          </a:prstGeom>
          <a:noFill/>
          <a:ln/>
        </p:spPr>
        <p:txBody>
          <a:bodyPr wrap="none" rtlCol="0" anchor="t"/>
          <a:lstStyle/>
          <a:p>
            <a:pPr marL="0" indent="0" algn="ctr">
              <a:lnSpc>
                <a:spcPts val="3346"/>
              </a:lnSpc>
              <a:buNone/>
            </a:pPr>
            <a:r>
              <a:rPr lang="en-US" sz="2091" b="1" dirty="0">
                <a:solidFill>
                  <a:srgbClr val="282824"/>
                </a:solidFill>
                <a:latin typeface="Lato" pitchFamily="34" charset="0"/>
                <a:ea typeface="Lato" pitchFamily="34" charset="-122"/>
                <a:cs typeface="Lato" pitchFamily="34" charset="-120"/>
              </a:rPr>
              <a:t>1</a:t>
            </a:r>
            <a:endParaRPr lang="en-US" sz="2091" dirty="0"/>
          </a:p>
        </p:txBody>
      </p:sp>
      <p:sp>
        <p:nvSpPr>
          <p:cNvPr id="7" name="Text 4"/>
          <p:cNvSpPr/>
          <p:nvPr/>
        </p:nvSpPr>
        <p:spPr>
          <a:xfrm>
            <a:off x="5344120" y="1885355"/>
            <a:ext cx="2655689" cy="331946"/>
          </a:xfrm>
          <a:prstGeom prst="rect">
            <a:avLst/>
          </a:prstGeom>
          <a:noFill/>
          <a:ln/>
        </p:spPr>
        <p:txBody>
          <a:bodyPr wrap="none" rtlCol="0" anchor="t"/>
          <a:lstStyle/>
          <a:p>
            <a:pPr marL="0" indent="0" algn="l">
              <a:lnSpc>
                <a:spcPts val="2614"/>
              </a:lnSpc>
              <a:buNone/>
            </a:pPr>
            <a:r>
              <a:rPr lang="en-US" sz="2800" b="1" dirty="0">
                <a:solidFill>
                  <a:srgbClr val="282824"/>
                </a:solidFill>
                <a:latin typeface="Lato" pitchFamily="34" charset="0"/>
                <a:ea typeface="Lato" pitchFamily="34" charset="-122"/>
                <a:cs typeface="Lato" pitchFamily="34" charset="-120"/>
              </a:rPr>
              <a:t>Social Exclusion</a:t>
            </a:r>
            <a:endParaRPr lang="en-US" sz="2800" dirty="0"/>
          </a:p>
        </p:txBody>
      </p:sp>
      <p:sp>
        <p:nvSpPr>
          <p:cNvPr id="8" name="Text 5"/>
          <p:cNvSpPr/>
          <p:nvPr/>
        </p:nvSpPr>
        <p:spPr>
          <a:xfrm>
            <a:off x="5344120" y="2344698"/>
            <a:ext cx="5282992" cy="339209"/>
          </a:xfrm>
          <a:prstGeom prst="rect">
            <a:avLst/>
          </a:prstGeom>
          <a:noFill/>
          <a:ln/>
        </p:spPr>
        <p:txBody>
          <a:bodyPr wrap="none" rtlCol="0" anchor="t"/>
          <a:lstStyle/>
          <a:p>
            <a:pPr marL="0" indent="0" algn="l">
              <a:lnSpc>
                <a:spcPts val="2677"/>
              </a:lnSpc>
              <a:buNone/>
            </a:pPr>
            <a:r>
              <a:rPr lang="en-US" sz="2000" dirty="0">
                <a:latin typeface="Lato" pitchFamily="34" charset="0"/>
                <a:ea typeface="Lato" pitchFamily="34" charset="-122"/>
                <a:cs typeface="Lato" pitchFamily="34" charset="-120"/>
              </a:rPr>
              <a:t>Prejudice and bias can lead to social isolation.</a:t>
            </a:r>
            <a:endParaRPr lang="en-US" sz="2000" dirty="0"/>
          </a:p>
        </p:txBody>
      </p:sp>
      <p:sp>
        <p:nvSpPr>
          <p:cNvPr id="9" name="Shape 6"/>
          <p:cNvSpPr/>
          <p:nvPr/>
        </p:nvSpPr>
        <p:spPr>
          <a:xfrm>
            <a:off x="5184815" y="2899291"/>
            <a:ext cx="7880033" cy="21193"/>
          </a:xfrm>
          <a:prstGeom prst="rect">
            <a:avLst/>
          </a:prstGeom>
          <a:solidFill>
            <a:srgbClr val="CDCDCA"/>
          </a:solidFill>
          <a:ln/>
        </p:spPr>
      </p:sp>
      <p:pic>
        <p:nvPicPr>
          <p:cNvPr id="10" name="Image 1" descr="preencoded.png"/>
          <p:cNvPicPr>
            <a:picLocks noChangeAspect="1"/>
          </p:cNvPicPr>
          <p:nvPr/>
        </p:nvPicPr>
        <p:blipFill>
          <a:blip r:embed="rId4"/>
          <a:stretch>
            <a:fillRect/>
          </a:stretch>
        </p:blipFill>
        <p:spPr>
          <a:xfrm>
            <a:off x="2977515" y="2950012"/>
            <a:ext cx="2872383" cy="1223963"/>
          </a:xfrm>
          <a:prstGeom prst="rect">
            <a:avLst/>
          </a:prstGeom>
        </p:spPr>
      </p:pic>
      <p:sp>
        <p:nvSpPr>
          <p:cNvPr id="11" name="Text 7"/>
          <p:cNvSpPr/>
          <p:nvPr/>
        </p:nvSpPr>
        <p:spPr>
          <a:xfrm>
            <a:off x="4336613" y="3349466"/>
            <a:ext cx="154067" cy="424934"/>
          </a:xfrm>
          <a:prstGeom prst="rect">
            <a:avLst/>
          </a:prstGeom>
          <a:noFill/>
          <a:ln/>
        </p:spPr>
        <p:txBody>
          <a:bodyPr wrap="none" rtlCol="0" anchor="t"/>
          <a:lstStyle/>
          <a:p>
            <a:pPr marL="0" indent="0" algn="ctr">
              <a:lnSpc>
                <a:spcPts val="3346"/>
              </a:lnSpc>
              <a:buNone/>
            </a:pPr>
            <a:r>
              <a:rPr lang="en-US" sz="2091" b="1" dirty="0">
                <a:solidFill>
                  <a:srgbClr val="282824"/>
                </a:solidFill>
                <a:latin typeface="Lato" pitchFamily="34" charset="0"/>
                <a:ea typeface="Lato" pitchFamily="34" charset="-122"/>
                <a:cs typeface="Lato" pitchFamily="34" charset="-120"/>
              </a:rPr>
              <a:t>2</a:t>
            </a:r>
            <a:endParaRPr lang="en-US" sz="2091" dirty="0"/>
          </a:p>
        </p:txBody>
      </p:sp>
      <p:sp>
        <p:nvSpPr>
          <p:cNvPr id="12" name="Text 8"/>
          <p:cNvSpPr/>
          <p:nvPr/>
        </p:nvSpPr>
        <p:spPr>
          <a:xfrm>
            <a:off x="6062305" y="3162419"/>
            <a:ext cx="2923223" cy="331946"/>
          </a:xfrm>
          <a:prstGeom prst="rect">
            <a:avLst/>
          </a:prstGeom>
          <a:noFill/>
          <a:ln/>
        </p:spPr>
        <p:txBody>
          <a:bodyPr wrap="none" rtlCol="0" anchor="t"/>
          <a:lstStyle/>
          <a:p>
            <a:pPr marL="0" indent="0" algn="l">
              <a:lnSpc>
                <a:spcPts val="2614"/>
              </a:lnSpc>
              <a:buNone/>
            </a:pPr>
            <a:r>
              <a:rPr lang="en-US" sz="2800" b="1" dirty="0">
                <a:solidFill>
                  <a:srgbClr val="282824"/>
                </a:solidFill>
                <a:latin typeface="Lato" pitchFamily="34" charset="0"/>
                <a:ea typeface="Lato" pitchFamily="34" charset="-122"/>
                <a:cs typeface="Lato" pitchFamily="34" charset="-120"/>
              </a:rPr>
              <a:t>Fear and Misinformation</a:t>
            </a:r>
            <a:endParaRPr lang="en-US" sz="2800" dirty="0"/>
          </a:p>
        </p:txBody>
      </p:sp>
      <p:sp>
        <p:nvSpPr>
          <p:cNvPr id="13" name="Text 9"/>
          <p:cNvSpPr/>
          <p:nvPr/>
        </p:nvSpPr>
        <p:spPr>
          <a:xfrm>
            <a:off x="6062305" y="3621762"/>
            <a:ext cx="4232910" cy="339804"/>
          </a:xfrm>
          <a:prstGeom prst="rect">
            <a:avLst/>
          </a:prstGeom>
          <a:noFill/>
          <a:ln/>
        </p:spPr>
        <p:txBody>
          <a:bodyPr wrap="none" rtlCol="0" anchor="t"/>
          <a:lstStyle/>
          <a:p>
            <a:pPr marL="0" indent="0" algn="l">
              <a:lnSpc>
                <a:spcPts val="2677"/>
              </a:lnSpc>
              <a:buNone/>
            </a:pPr>
            <a:r>
              <a:rPr lang="en-US" sz="2000" dirty="0">
                <a:latin typeface="Lato" pitchFamily="34" charset="0"/>
                <a:ea typeface="Lato" pitchFamily="34" charset="-122"/>
                <a:cs typeface="Lato" pitchFamily="34" charset="-120"/>
              </a:rPr>
              <a:t>Lack of understanding about HIV fuels stigma.</a:t>
            </a:r>
            <a:endParaRPr lang="en-US" sz="2000" dirty="0"/>
          </a:p>
        </p:txBody>
      </p:sp>
      <p:sp>
        <p:nvSpPr>
          <p:cNvPr id="14" name="Shape 10"/>
          <p:cNvSpPr/>
          <p:nvPr/>
        </p:nvSpPr>
        <p:spPr>
          <a:xfrm>
            <a:off x="5903000" y="4176355"/>
            <a:ext cx="7161848" cy="21193"/>
          </a:xfrm>
          <a:prstGeom prst="rect">
            <a:avLst/>
          </a:prstGeom>
          <a:solidFill>
            <a:srgbClr val="CDCDCA"/>
          </a:solidFill>
          <a:ln/>
        </p:spPr>
      </p:sp>
      <p:pic>
        <p:nvPicPr>
          <p:cNvPr id="15" name="Image 2" descr="preencoded.png"/>
          <p:cNvPicPr>
            <a:picLocks noChangeAspect="1"/>
          </p:cNvPicPr>
          <p:nvPr/>
        </p:nvPicPr>
        <p:blipFill>
          <a:blip r:embed="rId5"/>
          <a:stretch>
            <a:fillRect/>
          </a:stretch>
        </p:blipFill>
        <p:spPr>
          <a:xfrm>
            <a:off x="2259330" y="4227076"/>
            <a:ext cx="4308515" cy="1223963"/>
          </a:xfrm>
          <a:prstGeom prst="rect">
            <a:avLst/>
          </a:prstGeom>
        </p:spPr>
      </p:pic>
      <p:sp>
        <p:nvSpPr>
          <p:cNvPr id="16" name="Text 11"/>
          <p:cNvSpPr/>
          <p:nvPr/>
        </p:nvSpPr>
        <p:spPr>
          <a:xfrm>
            <a:off x="4336494" y="4626531"/>
            <a:ext cx="154067" cy="424934"/>
          </a:xfrm>
          <a:prstGeom prst="rect">
            <a:avLst/>
          </a:prstGeom>
          <a:noFill/>
          <a:ln/>
        </p:spPr>
        <p:txBody>
          <a:bodyPr wrap="none" rtlCol="0" anchor="t"/>
          <a:lstStyle/>
          <a:p>
            <a:pPr marL="0" indent="0" algn="ctr">
              <a:lnSpc>
                <a:spcPts val="3346"/>
              </a:lnSpc>
              <a:buNone/>
            </a:pPr>
            <a:r>
              <a:rPr lang="en-US" sz="2091" b="1" dirty="0">
                <a:solidFill>
                  <a:srgbClr val="282824"/>
                </a:solidFill>
                <a:latin typeface="Lato" pitchFamily="34" charset="0"/>
                <a:ea typeface="Lato" pitchFamily="34" charset="-122"/>
                <a:cs typeface="Lato" pitchFamily="34" charset="-120"/>
              </a:rPr>
              <a:t>3</a:t>
            </a:r>
            <a:endParaRPr lang="en-US" sz="2091" dirty="0"/>
          </a:p>
        </p:txBody>
      </p:sp>
      <p:sp>
        <p:nvSpPr>
          <p:cNvPr id="17" name="Text 12"/>
          <p:cNvSpPr/>
          <p:nvPr/>
        </p:nvSpPr>
        <p:spPr>
          <a:xfrm>
            <a:off x="6780252" y="4439483"/>
            <a:ext cx="2655689" cy="331946"/>
          </a:xfrm>
          <a:prstGeom prst="rect">
            <a:avLst/>
          </a:prstGeom>
          <a:noFill/>
          <a:ln/>
        </p:spPr>
        <p:txBody>
          <a:bodyPr wrap="none" rtlCol="0" anchor="t"/>
          <a:lstStyle/>
          <a:p>
            <a:pPr marL="0" indent="0" algn="l">
              <a:lnSpc>
                <a:spcPts val="2614"/>
              </a:lnSpc>
              <a:buNone/>
            </a:pPr>
            <a:r>
              <a:rPr lang="en-US" sz="2800" b="1" dirty="0">
                <a:solidFill>
                  <a:srgbClr val="282824"/>
                </a:solidFill>
                <a:latin typeface="Lato" pitchFamily="34" charset="0"/>
                <a:ea typeface="Lato" pitchFamily="34" charset="-122"/>
                <a:cs typeface="Lato" pitchFamily="34" charset="-120"/>
              </a:rPr>
              <a:t>Discrimination</a:t>
            </a:r>
            <a:endParaRPr lang="en-US" sz="2800" dirty="0"/>
          </a:p>
        </p:txBody>
      </p:sp>
      <p:sp>
        <p:nvSpPr>
          <p:cNvPr id="18" name="Text 13"/>
          <p:cNvSpPr/>
          <p:nvPr/>
        </p:nvSpPr>
        <p:spPr>
          <a:xfrm>
            <a:off x="6780252" y="4898827"/>
            <a:ext cx="4304060" cy="323968"/>
          </a:xfrm>
          <a:prstGeom prst="rect">
            <a:avLst/>
          </a:prstGeom>
          <a:noFill/>
          <a:ln/>
        </p:spPr>
        <p:txBody>
          <a:bodyPr wrap="none" rtlCol="0" anchor="t"/>
          <a:lstStyle/>
          <a:p>
            <a:pPr marL="0" indent="0" algn="l">
              <a:lnSpc>
                <a:spcPts val="2677"/>
              </a:lnSpc>
              <a:buNone/>
            </a:pPr>
            <a:r>
              <a:rPr lang="en-US" sz="2000" dirty="0">
                <a:latin typeface="Lato" pitchFamily="34" charset="0"/>
                <a:ea typeface="Lato" pitchFamily="34" charset="-122"/>
                <a:cs typeface="Lato" pitchFamily="34" charset="-120"/>
              </a:rPr>
              <a:t>Unfair treatment based on HIV status.</a:t>
            </a:r>
            <a:endParaRPr lang="en-US" sz="2000" dirty="0"/>
          </a:p>
        </p:txBody>
      </p:sp>
      <p:sp>
        <p:nvSpPr>
          <p:cNvPr id="19" name="Shape 14"/>
          <p:cNvSpPr/>
          <p:nvPr/>
        </p:nvSpPr>
        <p:spPr>
          <a:xfrm>
            <a:off x="6620947" y="5453420"/>
            <a:ext cx="6443901" cy="21193"/>
          </a:xfrm>
          <a:prstGeom prst="rect">
            <a:avLst/>
          </a:prstGeom>
          <a:solidFill>
            <a:srgbClr val="CDCDCA"/>
          </a:solidFill>
          <a:ln/>
        </p:spPr>
      </p:sp>
      <p:pic>
        <p:nvPicPr>
          <p:cNvPr id="20" name="Image 3" descr="preencoded.png"/>
          <p:cNvPicPr>
            <a:picLocks noChangeAspect="1"/>
          </p:cNvPicPr>
          <p:nvPr/>
        </p:nvPicPr>
        <p:blipFill>
          <a:blip r:embed="rId6"/>
          <a:stretch>
            <a:fillRect/>
          </a:stretch>
        </p:blipFill>
        <p:spPr>
          <a:xfrm>
            <a:off x="1541264" y="5504140"/>
            <a:ext cx="5744766" cy="1223963"/>
          </a:xfrm>
          <a:prstGeom prst="rect">
            <a:avLst/>
          </a:prstGeom>
        </p:spPr>
      </p:pic>
      <p:sp>
        <p:nvSpPr>
          <p:cNvPr id="21" name="Text 15"/>
          <p:cNvSpPr/>
          <p:nvPr/>
        </p:nvSpPr>
        <p:spPr>
          <a:xfrm>
            <a:off x="4336494" y="5903595"/>
            <a:ext cx="154067" cy="424934"/>
          </a:xfrm>
          <a:prstGeom prst="rect">
            <a:avLst/>
          </a:prstGeom>
          <a:noFill/>
          <a:ln/>
        </p:spPr>
        <p:txBody>
          <a:bodyPr wrap="none" rtlCol="0" anchor="t"/>
          <a:lstStyle/>
          <a:p>
            <a:pPr marL="0" indent="0" algn="ctr">
              <a:lnSpc>
                <a:spcPts val="3346"/>
              </a:lnSpc>
              <a:buNone/>
            </a:pPr>
            <a:r>
              <a:rPr lang="en-US" sz="2091" b="1" dirty="0">
                <a:solidFill>
                  <a:srgbClr val="282824"/>
                </a:solidFill>
                <a:latin typeface="Lato" pitchFamily="34" charset="0"/>
                <a:ea typeface="Lato" pitchFamily="34" charset="-122"/>
                <a:cs typeface="Lato" pitchFamily="34" charset="-120"/>
              </a:rPr>
              <a:t>4</a:t>
            </a:r>
            <a:endParaRPr lang="en-US" sz="2091" dirty="0"/>
          </a:p>
        </p:txBody>
      </p:sp>
      <p:sp>
        <p:nvSpPr>
          <p:cNvPr id="22" name="Text 16"/>
          <p:cNvSpPr/>
          <p:nvPr/>
        </p:nvSpPr>
        <p:spPr>
          <a:xfrm>
            <a:off x="7498437" y="5716548"/>
            <a:ext cx="2655689" cy="331946"/>
          </a:xfrm>
          <a:prstGeom prst="rect">
            <a:avLst/>
          </a:prstGeom>
          <a:noFill/>
          <a:ln/>
        </p:spPr>
        <p:txBody>
          <a:bodyPr wrap="none" rtlCol="0" anchor="t"/>
          <a:lstStyle/>
          <a:p>
            <a:pPr marL="0" indent="0" algn="l">
              <a:lnSpc>
                <a:spcPts val="2614"/>
              </a:lnSpc>
              <a:buNone/>
            </a:pPr>
            <a:r>
              <a:rPr lang="en-US" sz="2800" b="1" dirty="0">
                <a:solidFill>
                  <a:srgbClr val="282824"/>
                </a:solidFill>
                <a:latin typeface="Lato" pitchFamily="34" charset="0"/>
                <a:ea typeface="Lato" pitchFamily="34" charset="-122"/>
                <a:cs typeface="Lato" pitchFamily="34" charset="-120"/>
              </a:rPr>
              <a:t>Barriers to Care</a:t>
            </a:r>
            <a:endParaRPr lang="en-US" sz="2800" dirty="0"/>
          </a:p>
        </p:txBody>
      </p:sp>
      <p:sp>
        <p:nvSpPr>
          <p:cNvPr id="23" name="Text 17"/>
          <p:cNvSpPr/>
          <p:nvPr/>
        </p:nvSpPr>
        <p:spPr>
          <a:xfrm>
            <a:off x="7498437" y="6175891"/>
            <a:ext cx="4300299" cy="339804"/>
          </a:xfrm>
          <a:prstGeom prst="rect">
            <a:avLst/>
          </a:prstGeom>
          <a:noFill/>
          <a:ln/>
        </p:spPr>
        <p:txBody>
          <a:bodyPr wrap="none" rtlCol="0" anchor="t"/>
          <a:lstStyle/>
          <a:p>
            <a:pPr marL="0" indent="0" algn="l">
              <a:lnSpc>
                <a:spcPts val="2677"/>
              </a:lnSpc>
              <a:buNone/>
            </a:pPr>
            <a:r>
              <a:rPr lang="en-US" sz="2000" dirty="0">
                <a:latin typeface="Lato" pitchFamily="34" charset="0"/>
                <a:ea typeface="Lato" pitchFamily="34" charset="-122"/>
                <a:cs typeface="Lato" pitchFamily="34" charset="-120"/>
              </a:rPr>
              <a:t>Stigma can deter people from seeking services.</a:t>
            </a:r>
            <a:endParaRPr lang="en-US" sz="2000" dirty="0"/>
          </a:p>
        </p:txBody>
      </p:sp>
      <p:sp>
        <p:nvSpPr>
          <p:cNvPr id="24" name="Text 18"/>
          <p:cNvSpPr/>
          <p:nvPr/>
        </p:nvSpPr>
        <p:spPr>
          <a:xfrm>
            <a:off x="1512332" y="6967061"/>
            <a:ext cx="11715988" cy="764699"/>
          </a:xfrm>
          <a:prstGeom prst="rect">
            <a:avLst/>
          </a:prstGeom>
          <a:noFill/>
          <a:ln/>
        </p:spPr>
        <p:txBody>
          <a:bodyPr wrap="square" rtlCol="0" anchor="t"/>
          <a:lstStyle/>
          <a:p>
            <a:pPr marL="0" indent="0">
              <a:lnSpc>
                <a:spcPts val="2677"/>
              </a:lnSpc>
              <a:buNone/>
            </a:pPr>
            <a:endParaRPr lang="en-US" sz="20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chemeClr val="bg1"/>
          </a:solidFill>
          <a:ln/>
        </p:spPr>
      </p:sp>
      <p:sp>
        <p:nvSpPr>
          <p:cNvPr id="4" name="Text 2"/>
          <p:cNvSpPr/>
          <p:nvPr/>
        </p:nvSpPr>
        <p:spPr>
          <a:xfrm>
            <a:off x="1847850" y="712708"/>
            <a:ext cx="6348296" cy="625435"/>
          </a:xfrm>
          <a:prstGeom prst="rect">
            <a:avLst/>
          </a:prstGeom>
          <a:noFill/>
          <a:ln/>
        </p:spPr>
        <p:txBody>
          <a:bodyPr wrap="none" rtlCol="0" anchor="t"/>
          <a:lstStyle/>
          <a:p>
            <a:pPr marL="0" indent="0">
              <a:lnSpc>
                <a:spcPts val="4926"/>
              </a:lnSpc>
              <a:buNone/>
            </a:pPr>
            <a:r>
              <a:rPr lang="en-US" sz="4400" b="1" dirty="0">
                <a:solidFill>
                  <a:srgbClr val="282824"/>
                </a:solidFill>
                <a:effectLst>
                  <a:outerShdw blurRad="38100" dist="38100" dir="2700000" algn="tl">
                    <a:srgbClr val="000000">
                      <a:alpha val="43137"/>
                    </a:srgbClr>
                  </a:outerShdw>
                </a:effectLst>
                <a:latin typeface="Lato" pitchFamily="34" charset="0"/>
                <a:ea typeface="Lato" pitchFamily="34" charset="-122"/>
                <a:cs typeface="Lato" pitchFamily="34" charset="-120"/>
              </a:rPr>
              <a:t>Access to HIV Services</a:t>
            </a:r>
            <a:endParaRPr lang="en-US" sz="4400" dirty="0">
              <a:effectLst>
                <a:outerShdw blurRad="38100" dist="38100" dir="2700000" algn="tl">
                  <a:srgbClr val="000000">
                    <a:alpha val="43137"/>
                  </a:srgbClr>
                </a:outerShdw>
              </a:effectLst>
            </a:endParaRPr>
          </a:p>
        </p:txBody>
      </p:sp>
      <p:sp>
        <p:nvSpPr>
          <p:cNvPr id="5" name="Shape 3"/>
          <p:cNvSpPr/>
          <p:nvPr/>
        </p:nvSpPr>
        <p:spPr>
          <a:xfrm>
            <a:off x="1847850" y="1738432"/>
            <a:ext cx="1366837" cy="1153239"/>
          </a:xfrm>
          <a:prstGeom prst="roundRect">
            <a:avLst>
              <a:gd name="adj" fmla="val 10415"/>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p>
      <p:sp>
        <p:nvSpPr>
          <p:cNvPr id="6" name="Text 4"/>
          <p:cNvSpPr/>
          <p:nvPr/>
        </p:nvSpPr>
        <p:spPr>
          <a:xfrm>
            <a:off x="2047994" y="2114788"/>
            <a:ext cx="145137" cy="400407"/>
          </a:xfrm>
          <a:prstGeom prst="rect">
            <a:avLst/>
          </a:prstGeom>
          <a:noFill/>
          <a:ln/>
        </p:spPr>
        <p:txBody>
          <a:bodyPr wrap="none" rtlCol="0" anchor="t"/>
          <a:lstStyle/>
          <a:p>
            <a:pPr marL="0" indent="0" algn="ctr">
              <a:lnSpc>
                <a:spcPts val="3152"/>
              </a:lnSpc>
              <a:buNone/>
            </a:pPr>
            <a:r>
              <a:rPr lang="en-US" sz="1970" b="1" dirty="0">
                <a:solidFill>
                  <a:srgbClr val="282824"/>
                </a:solidFill>
                <a:latin typeface="Lato" pitchFamily="34" charset="0"/>
                <a:ea typeface="Lato" pitchFamily="34" charset="-122"/>
                <a:cs typeface="Lato" pitchFamily="34" charset="-120"/>
              </a:rPr>
              <a:t>1</a:t>
            </a:r>
            <a:endParaRPr lang="en-US" sz="1970" dirty="0"/>
          </a:p>
        </p:txBody>
      </p:sp>
      <p:sp>
        <p:nvSpPr>
          <p:cNvPr id="7" name="Text 5"/>
          <p:cNvSpPr/>
          <p:nvPr/>
        </p:nvSpPr>
        <p:spPr>
          <a:xfrm>
            <a:off x="3414832" y="1938576"/>
            <a:ext cx="2502218" cy="312777"/>
          </a:xfrm>
          <a:prstGeom prst="rect">
            <a:avLst/>
          </a:prstGeom>
          <a:noFill/>
          <a:ln/>
        </p:spPr>
        <p:txBody>
          <a:bodyPr wrap="none" rtlCol="0" anchor="t"/>
          <a:lstStyle/>
          <a:p>
            <a:pPr marL="0" indent="0" algn="l">
              <a:lnSpc>
                <a:spcPts val="2463"/>
              </a:lnSpc>
              <a:buNone/>
            </a:pPr>
            <a:r>
              <a:rPr lang="en-US" sz="2800" b="1" dirty="0">
                <a:solidFill>
                  <a:srgbClr val="282824"/>
                </a:solidFill>
                <a:effectLst>
                  <a:outerShdw blurRad="38100" dist="38100" dir="2700000" algn="tl">
                    <a:srgbClr val="000000">
                      <a:alpha val="43137"/>
                    </a:srgbClr>
                  </a:outerShdw>
                </a:effectLst>
                <a:latin typeface="Lato" pitchFamily="34" charset="0"/>
                <a:ea typeface="Lato" pitchFamily="34" charset="-122"/>
                <a:cs typeface="Lato" pitchFamily="34" charset="-120"/>
              </a:rPr>
              <a:t>Availability</a:t>
            </a:r>
            <a:endParaRPr lang="en-US" sz="2800" dirty="0">
              <a:effectLst>
                <a:outerShdw blurRad="38100" dist="38100" dir="2700000" algn="tl">
                  <a:srgbClr val="000000">
                    <a:alpha val="43137"/>
                  </a:srgbClr>
                </a:outerShdw>
              </a:effectLst>
            </a:endParaRPr>
          </a:p>
        </p:txBody>
      </p:sp>
      <p:sp>
        <p:nvSpPr>
          <p:cNvPr id="8" name="Text 6"/>
          <p:cNvSpPr/>
          <p:nvPr/>
        </p:nvSpPr>
        <p:spPr>
          <a:xfrm>
            <a:off x="3414831" y="2371368"/>
            <a:ext cx="5235893" cy="320159"/>
          </a:xfrm>
          <a:prstGeom prst="rect">
            <a:avLst/>
          </a:prstGeom>
          <a:noFill/>
          <a:ln/>
        </p:spPr>
        <p:txBody>
          <a:bodyPr wrap="none" rtlCol="0" anchor="t"/>
          <a:lstStyle/>
          <a:p>
            <a:pPr marL="0" indent="0" algn="l">
              <a:lnSpc>
                <a:spcPts val="2522"/>
              </a:lnSpc>
              <a:buNone/>
            </a:pPr>
            <a:r>
              <a:rPr lang="en-US" sz="2400" dirty="0">
                <a:solidFill>
                  <a:srgbClr val="4A4A45"/>
                </a:solidFill>
                <a:latin typeface="Lato" pitchFamily="34" charset="0"/>
                <a:ea typeface="Lato" pitchFamily="34" charset="-122"/>
                <a:cs typeface="Lato" pitchFamily="34" charset="-120"/>
              </a:rPr>
              <a:t>Ensuring adequate access to services.</a:t>
            </a:r>
            <a:endParaRPr lang="en-US" sz="2400" dirty="0"/>
          </a:p>
        </p:txBody>
      </p:sp>
      <p:sp>
        <p:nvSpPr>
          <p:cNvPr id="9" name="Shape 7"/>
          <p:cNvSpPr/>
          <p:nvPr/>
        </p:nvSpPr>
        <p:spPr>
          <a:xfrm>
            <a:off x="3314700" y="2869287"/>
            <a:ext cx="9367838" cy="20003"/>
          </a:xfrm>
          <a:prstGeom prst="rect">
            <a:avLst/>
          </a:prstGeom>
          <a:solidFill>
            <a:srgbClr val="CDCDCA"/>
          </a:solidFill>
          <a:ln/>
        </p:spPr>
      </p:sp>
      <p:sp>
        <p:nvSpPr>
          <p:cNvPr id="10" name="Shape 8"/>
          <p:cNvSpPr/>
          <p:nvPr/>
        </p:nvSpPr>
        <p:spPr>
          <a:xfrm>
            <a:off x="1847850" y="2991683"/>
            <a:ext cx="2733675" cy="1153239"/>
          </a:xfrm>
          <a:prstGeom prst="roundRect">
            <a:avLst>
              <a:gd name="adj" fmla="val 10415"/>
            </a:avLst>
          </a:prstGeom>
          <a:solidFill>
            <a:schemeClr val="accent5">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p>
      <p:sp>
        <p:nvSpPr>
          <p:cNvPr id="11" name="Text 9"/>
          <p:cNvSpPr/>
          <p:nvPr/>
        </p:nvSpPr>
        <p:spPr>
          <a:xfrm>
            <a:off x="2047994" y="3368040"/>
            <a:ext cx="145137" cy="400407"/>
          </a:xfrm>
          <a:prstGeom prst="rect">
            <a:avLst/>
          </a:prstGeom>
          <a:noFill/>
          <a:ln/>
        </p:spPr>
        <p:txBody>
          <a:bodyPr wrap="none" rtlCol="0" anchor="t"/>
          <a:lstStyle/>
          <a:p>
            <a:pPr marL="0" indent="0" algn="ctr">
              <a:lnSpc>
                <a:spcPts val="3152"/>
              </a:lnSpc>
              <a:buNone/>
            </a:pPr>
            <a:r>
              <a:rPr lang="en-US" sz="1970" b="1" dirty="0">
                <a:solidFill>
                  <a:srgbClr val="282824"/>
                </a:solidFill>
                <a:latin typeface="Lato" pitchFamily="34" charset="0"/>
                <a:ea typeface="Lato" pitchFamily="34" charset="-122"/>
                <a:cs typeface="Lato" pitchFamily="34" charset="-120"/>
              </a:rPr>
              <a:t>2</a:t>
            </a:r>
            <a:endParaRPr lang="en-US" sz="1970" dirty="0"/>
          </a:p>
        </p:txBody>
      </p:sp>
      <p:sp>
        <p:nvSpPr>
          <p:cNvPr id="12" name="Text 10"/>
          <p:cNvSpPr/>
          <p:nvPr/>
        </p:nvSpPr>
        <p:spPr>
          <a:xfrm>
            <a:off x="4781669" y="3191828"/>
            <a:ext cx="2502218" cy="312777"/>
          </a:xfrm>
          <a:prstGeom prst="rect">
            <a:avLst/>
          </a:prstGeom>
          <a:noFill/>
          <a:ln/>
        </p:spPr>
        <p:txBody>
          <a:bodyPr wrap="none" rtlCol="0" anchor="t"/>
          <a:lstStyle/>
          <a:p>
            <a:pPr marL="0" indent="0" algn="l">
              <a:lnSpc>
                <a:spcPts val="2463"/>
              </a:lnSpc>
              <a:buNone/>
            </a:pPr>
            <a:r>
              <a:rPr lang="en-US" sz="2800" b="1" dirty="0">
                <a:solidFill>
                  <a:srgbClr val="282824"/>
                </a:solidFill>
                <a:effectLst>
                  <a:outerShdw blurRad="38100" dist="38100" dir="2700000" algn="tl">
                    <a:srgbClr val="000000">
                      <a:alpha val="43137"/>
                    </a:srgbClr>
                  </a:outerShdw>
                </a:effectLst>
                <a:latin typeface="Lato" pitchFamily="34" charset="0"/>
                <a:ea typeface="Lato" pitchFamily="34" charset="-122"/>
                <a:cs typeface="Lato" pitchFamily="34" charset="-120"/>
              </a:rPr>
              <a:t>Accessibility</a:t>
            </a:r>
            <a:endParaRPr lang="en-US" sz="2800" dirty="0">
              <a:effectLst>
                <a:outerShdw blurRad="38100" dist="38100" dir="2700000" algn="tl">
                  <a:srgbClr val="000000">
                    <a:alpha val="43137"/>
                  </a:srgbClr>
                </a:outerShdw>
              </a:effectLst>
            </a:endParaRPr>
          </a:p>
        </p:txBody>
      </p:sp>
      <p:sp>
        <p:nvSpPr>
          <p:cNvPr id="13" name="Text 11"/>
          <p:cNvSpPr/>
          <p:nvPr/>
        </p:nvSpPr>
        <p:spPr>
          <a:xfrm>
            <a:off x="4781669" y="3624620"/>
            <a:ext cx="4409837" cy="320159"/>
          </a:xfrm>
          <a:prstGeom prst="rect">
            <a:avLst/>
          </a:prstGeom>
          <a:noFill/>
          <a:ln/>
        </p:spPr>
        <p:txBody>
          <a:bodyPr wrap="none" rtlCol="0" anchor="t"/>
          <a:lstStyle/>
          <a:p>
            <a:pPr marL="0" indent="0" algn="l">
              <a:lnSpc>
                <a:spcPts val="2522"/>
              </a:lnSpc>
              <a:buNone/>
            </a:pPr>
            <a:r>
              <a:rPr lang="en-US" sz="2400" dirty="0">
                <a:solidFill>
                  <a:srgbClr val="4A4A45"/>
                </a:solidFill>
                <a:latin typeface="Lato" pitchFamily="34" charset="0"/>
                <a:ea typeface="Lato" pitchFamily="34" charset="-122"/>
                <a:cs typeface="Lato" pitchFamily="34" charset="-120"/>
              </a:rPr>
              <a:t>Reaching vulnerable and marginalized populations.</a:t>
            </a:r>
            <a:endParaRPr lang="en-US" sz="2400" dirty="0"/>
          </a:p>
        </p:txBody>
      </p:sp>
      <p:sp>
        <p:nvSpPr>
          <p:cNvPr id="14" name="Shape 12"/>
          <p:cNvSpPr/>
          <p:nvPr/>
        </p:nvSpPr>
        <p:spPr>
          <a:xfrm>
            <a:off x="4681538" y="4122539"/>
            <a:ext cx="8001000" cy="20003"/>
          </a:xfrm>
          <a:prstGeom prst="rect">
            <a:avLst/>
          </a:prstGeom>
          <a:solidFill>
            <a:srgbClr val="CDCDCA"/>
          </a:solidFill>
          <a:ln/>
        </p:spPr>
      </p:sp>
      <p:sp>
        <p:nvSpPr>
          <p:cNvPr id="15" name="Shape 13"/>
          <p:cNvSpPr/>
          <p:nvPr/>
        </p:nvSpPr>
        <p:spPr>
          <a:xfrm>
            <a:off x="1847850" y="4244935"/>
            <a:ext cx="4100513" cy="1153239"/>
          </a:xfrm>
          <a:prstGeom prst="roundRect">
            <a:avLst>
              <a:gd name="adj" fmla="val 10415"/>
            </a:avLst>
          </a:prstGeom>
          <a:solidFill>
            <a:schemeClr val="bg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p>
      <p:sp>
        <p:nvSpPr>
          <p:cNvPr id="16" name="Text 14"/>
          <p:cNvSpPr/>
          <p:nvPr/>
        </p:nvSpPr>
        <p:spPr>
          <a:xfrm>
            <a:off x="2047994" y="4621292"/>
            <a:ext cx="145137" cy="400407"/>
          </a:xfrm>
          <a:prstGeom prst="rect">
            <a:avLst/>
          </a:prstGeom>
          <a:noFill/>
          <a:ln/>
        </p:spPr>
        <p:txBody>
          <a:bodyPr wrap="none" rtlCol="0" anchor="t"/>
          <a:lstStyle/>
          <a:p>
            <a:pPr marL="0" indent="0" algn="ctr">
              <a:lnSpc>
                <a:spcPts val="3152"/>
              </a:lnSpc>
              <a:buNone/>
            </a:pPr>
            <a:r>
              <a:rPr lang="en-US" sz="1970" b="1" dirty="0">
                <a:solidFill>
                  <a:srgbClr val="282824"/>
                </a:solidFill>
                <a:latin typeface="Lato" pitchFamily="34" charset="0"/>
                <a:ea typeface="Lato" pitchFamily="34" charset="-122"/>
                <a:cs typeface="Lato" pitchFamily="34" charset="-120"/>
              </a:rPr>
              <a:t>3</a:t>
            </a:r>
            <a:endParaRPr lang="en-US" sz="1970" dirty="0"/>
          </a:p>
        </p:txBody>
      </p:sp>
      <p:sp>
        <p:nvSpPr>
          <p:cNvPr id="17" name="Text 15"/>
          <p:cNvSpPr/>
          <p:nvPr/>
        </p:nvSpPr>
        <p:spPr>
          <a:xfrm>
            <a:off x="6148507" y="4445079"/>
            <a:ext cx="2502218" cy="312777"/>
          </a:xfrm>
          <a:prstGeom prst="rect">
            <a:avLst/>
          </a:prstGeom>
          <a:noFill/>
          <a:ln/>
        </p:spPr>
        <p:txBody>
          <a:bodyPr wrap="none" rtlCol="0" anchor="t"/>
          <a:lstStyle/>
          <a:p>
            <a:pPr marL="0" indent="0" algn="l">
              <a:lnSpc>
                <a:spcPts val="2463"/>
              </a:lnSpc>
              <a:buNone/>
            </a:pPr>
            <a:r>
              <a:rPr lang="en-US" sz="2800" b="1" dirty="0">
                <a:solidFill>
                  <a:srgbClr val="282824"/>
                </a:solidFill>
                <a:effectLst>
                  <a:outerShdw blurRad="38100" dist="38100" dir="2700000" algn="tl">
                    <a:srgbClr val="000000">
                      <a:alpha val="43137"/>
                    </a:srgbClr>
                  </a:outerShdw>
                </a:effectLst>
                <a:latin typeface="Lato" pitchFamily="34" charset="0"/>
                <a:ea typeface="Lato" pitchFamily="34" charset="-122"/>
                <a:cs typeface="Lato" pitchFamily="34" charset="-120"/>
              </a:rPr>
              <a:t>Affordability</a:t>
            </a:r>
            <a:endParaRPr lang="en-US" sz="2800" dirty="0">
              <a:effectLst>
                <a:outerShdw blurRad="38100" dist="38100" dir="2700000" algn="tl">
                  <a:srgbClr val="000000">
                    <a:alpha val="43137"/>
                  </a:srgbClr>
                </a:outerShdw>
              </a:effectLst>
            </a:endParaRPr>
          </a:p>
        </p:txBody>
      </p:sp>
      <p:sp>
        <p:nvSpPr>
          <p:cNvPr id="18" name="Text 16"/>
          <p:cNvSpPr/>
          <p:nvPr/>
        </p:nvSpPr>
        <p:spPr>
          <a:xfrm>
            <a:off x="6148507" y="4877872"/>
            <a:ext cx="3362920" cy="320159"/>
          </a:xfrm>
          <a:prstGeom prst="rect">
            <a:avLst/>
          </a:prstGeom>
          <a:noFill/>
          <a:ln/>
        </p:spPr>
        <p:txBody>
          <a:bodyPr wrap="none" rtlCol="0" anchor="t"/>
          <a:lstStyle/>
          <a:p>
            <a:pPr marL="0" indent="0" algn="l">
              <a:lnSpc>
                <a:spcPts val="2522"/>
              </a:lnSpc>
              <a:buNone/>
            </a:pPr>
            <a:r>
              <a:rPr lang="en-US" sz="2000" dirty="0">
                <a:solidFill>
                  <a:srgbClr val="4A4A45"/>
                </a:solidFill>
                <a:latin typeface="Lato" pitchFamily="34" charset="0"/>
                <a:ea typeface="Lato" pitchFamily="34" charset="-122"/>
                <a:cs typeface="Lato" pitchFamily="34" charset="-120"/>
              </a:rPr>
              <a:t>Cost-effective and subsidized services.</a:t>
            </a:r>
            <a:endParaRPr lang="en-US" sz="2000" dirty="0"/>
          </a:p>
        </p:txBody>
      </p:sp>
      <p:sp>
        <p:nvSpPr>
          <p:cNvPr id="19" name="Shape 17"/>
          <p:cNvSpPr/>
          <p:nvPr/>
        </p:nvSpPr>
        <p:spPr>
          <a:xfrm>
            <a:off x="6048375" y="5375791"/>
            <a:ext cx="6634163" cy="20003"/>
          </a:xfrm>
          <a:prstGeom prst="rect">
            <a:avLst/>
          </a:prstGeom>
          <a:solidFill>
            <a:srgbClr val="CDCDCA"/>
          </a:solidFill>
          <a:ln/>
        </p:spPr>
      </p:sp>
      <p:sp>
        <p:nvSpPr>
          <p:cNvPr id="20" name="Shape 18"/>
          <p:cNvSpPr/>
          <p:nvPr/>
        </p:nvSpPr>
        <p:spPr>
          <a:xfrm>
            <a:off x="1847850" y="5498187"/>
            <a:ext cx="5467350" cy="1153239"/>
          </a:xfrm>
          <a:prstGeom prst="roundRect">
            <a:avLst>
              <a:gd name="adj" fmla="val 10415"/>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p>
      <p:sp>
        <p:nvSpPr>
          <p:cNvPr id="21" name="Text 19"/>
          <p:cNvSpPr/>
          <p:nvPr/>
        </p:nvSpPr>
        <p:spPr>
          <a:xfrm>
            <a:off x="2047994" y="5874544"/>
            <a:ext cx="145137" cy="400407"/>
          </a:xfrm>
          <a:prstGeom prst="rect">
            <a:avLst/>
          </a:prstGeom>
          <a:noFill/>
          <a:ln/>
        </p:spPr>
        <p:txBody>
          <a:bodyPr wrap="none" rtlCol="0" anchor="t"/>
          <a:lstStyle/>
          <a:p>
            <a:pPr marL="0" indent="0" algn="ctr">
              <a:lnSpc>
                <a:spcPts val="3152"/>
              </a:lnSpc>
              <a:buNone/>
            </a:pPr>
            <a:r>
              <a:rPr lang="en-US" sz="1970" b="1" dirty="0">
                <a:solidFill>
                  <a:srgbClr val="282824"/>
                </a:solidFill>
                <a:latin typeface="Lato" pitchFamily="34" charset="0"/>
                <a:ea typeface="Lato" pitchFamily="34" charset="-122"/>
                <a:cs typeface="Lato" pitchFamily="34" charset="-120"/>
              </a:rPr>
              <a:t>4</a:t>
            </a:r>
            <a:endParaRPr lang="en-US" sz="1970" dirty="0"/>
          </a:p>
        </p:txBody>
      </p:sp>
      <p:sp>
        <p:nvSpPr>
          <p:cNvPr id="22" name="Text 20"/>
          <p:cNvSpPr/>
          <p:nvPr/>
        </p:nvSpPr>
        <p:spPr>
          <a:xfrm>
            <a:off x="7515344" y="5698331"/>
            <a:ext cx="2502218" cy="312777"/>
          </a:xfrm>
          <a:prstGeom prst="rect">
            <a:avLst/>
          </a:prstGeom>
          <a:noFill/>
          <a:ln/>
        </p:spPr>
        <p:txBody>
          <a:bodyPr wrap="none" rtlCol="0" anchor="t"/>
          <a:lstStyle/>
          <a:p>
            <a:pPr marL="0" indent="0" algn="l">
              <a:lnSpc>
                <a:spcPts val="2463"/>
              </a:lnSpc>
              <a:buNone/>
            </a:pPr>
            <a:r>
              <a:rPr lang="en-US" sz="2800" b="1" dirty="0">
                <a:solidFill>
                  <a:srgbClr val="282824"/>
                </a:solidFill>
                <a:effectLst>
                  <a:outerShdw blurRad="38100" dist="38100" dir="2700000" algn="tl">
                    <a:srgbClr val="000000">
                      <a:alpha val="43137"/>
                    </a:srgbClr>
                  </a:outerShdw>
                </a:effectLst>
                <a:latin typeface="Lato" pitchFamily="34" charset="0"/>
                <a:ea typeface="Lato" pitchFamily="34" charset="-122"/>
                <a:cs typeface="Lato" pitchFamily="34" charset="-120"/>
              </a:rPr>
              <a:t>Acceptability</a:t>
            </a:r>
            <a:endParaRPr lang="en-US" sz="2800" dirty="0">
              <a:effectLst>
                <a:outerShdw blurRad="38100" dist="38100" dir="2700000" algn="tl">
                  <a:srgbClr val="000000">
                    <a:alpha val="43137"/>
                  </a:srgbClr>
                </a:outerShdw>
              </a:effectLst>
            </a:endParaRPr>
          </a:p>
        </p:txBody>
      </p:sp>
      <p:sp>
        <p:nvSpPr>
          <p:cNvPr id="23" name="Text 21"/>
          <p:cNvSpPr/>
          <p:nvPr/>
        </p:nvSpPr>
        <p:spPr>
          <a:xfrm>
            <a:off x="7515344" y="6131123"/>
            <a:ext cx="4340781" cy="320159"/>
          </a:xfrm>
          <a:prstGeom prst="rect">
            <a:avLst/>
          </a:prstGeom>
          <a:noFill/>
          <a:ln/>
        </p:spPr>
        <p:txBody>
          <a:bodyPr wrap="none" rtlCol="0" anchor="t"/>
          <a:lstStyle/>
          <a:p>
            <a:pPr marL="0" indent="0" algn="l">
              <a:lnSpc>
                <a:spcPts val="2522"/>
              </a:lnSpc>
              <a:buNone/>
            </a:pPr>
            <a:r>
              <a:rPr lang="en-US" sz="2000" dirty="0">
                <a:solidFill>
                  <a:srgbClr val="4A4A45"/>
                </a:solidFill>
                <a:latin typeface="Lato" pitchFamily="34" charset="0"/>
                <a:ea typeface="Lato" pitchFamily="34" charset="-122"/>
                <a:cs typeface="Lato" pitchFamily="34" charset="-120"/>
              </a:rPr>
              <a:t>Culturally sensitive and non-stigmatizing services.</a:t>
            </a:r>
            <a:endParaRPr lang="en-US" sz="2000" dirty="0"/>
          </a:p>
        </p:txBody>
      </p:sp>
      <p:sp>
        <p:nvSpPr>
          <p:cNvPr id="24" name="Text 22"/>
          <p:cNvSpPr/>
          <p:nvPr/>
        </p:nvSpPr>
        <p:spPr>
          <a:xfrm>
            <a:off x="1847850" y="6876573"/>
            <a:ext cx="10934700" cy="1130497"/>
          </a:xfrm>
          <a:prstGeom prst="rect">
            <a:avLst/>
          </a:prstGeom>
          <a:noFill/>
          <a:ln/>
        </p:spPr>
        <p:txBody>
          <a:bodyPr wrap="square" rtlCol="0" anchor="t"/>
          <a:lstStyle/>
          <a:p>
            <a:pPr marL="0" indent="0">
              <a:lnSpc>
                <a:spcPts val="2522"/>
              </a:lnSpc>
              <a:buNone/>
            </a:pPr>
            <a:endParaRPr lang="en-US" sz="2000" dirty="0"/>
          </a:p>
        </p:txBody>
      </p:sp>
      <p:pic>
        <p:nvPicPr>
          <p:cNvPr id="25" name="Picture 24" descr="Hospice Care for HIV/AIDS Patients | Ohio's Hosp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6320" y="772531"/>
            <a:ext cx="1931801" cy="193180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748832"/>
          </a:xfrm>
          <a:prstGeom prst="rect">
            <a:avLst/>
          </a:prstGeom>
          <a:solidFill>
            <a:schemeClr val="bg1"/>
          </a:solidFill>
          <a:ln/>
        </p:spPr>
      </p:sp>
      <p:sp>
        <p:nvSpPr>
          <p:cNvPr id="4" name="Text 2"/>
          <p:cNvSpPr/>
          <p:nvPr/>
        </p:nvSpPr>
        <p:spPr>
          <a:xfrm>
            <a:off x="2594967" y="475178"/>
            <a:ext cx="7856972" cy="540068"/>
          </a:xfrm>
          <a:prstGeom prst="rect">
            <a:avLst/>
          </a:prstGeom>
          <a:noFill/>
          <a:ln/>
        </p:spPr>
        <p:txBody>
          <a:bodyPr wrap="none" rtlCol="0" anchor="t"/>
          <a:lstStyle/>
          <a:p>
            <a:pPr marL="0" indent="0">
              <a:lnSpc>
                <a:spcPts val="4253"/>
              </a:lnSpc>
              <a:buNone/>
            </a:pPr>
            <a:r>
              <a:rPr lang="en-US" sz="4400" b="1" dirty="0">
                <a:solidFill>
                  <a:srgbClr val="282824"/>
                </a:solidFill>
                <a:effectLst>
                  <a:outerShdw blurRad="38100" dist="38100" dir="2700000" algn="tl">
                    <a:srgbClr val="000000">
                      <a:alpha val="43137"/>
                    </a:srgbClr>
                  </a:outerShdw>
                </a:effectLst>
                <a:latin typeface="Lato" pitchFamily="34" charset="0"/>
                <a:ea typeface="Lato" pitchFamily="34" charset="-122"/>
                <a:cs typeface="Lato" pitchFamily="34" charset="-120"/>
              </a:rPr>
              <a:t>Health Systems and HIV Care</a:t>
            </a:r>
            <a:endParaRPr lang="en-US" sz="4400" dirty="0">
              <a:effectLst>
                <a:outerShdw blurRad="38100" dist="38100" dir="2700000" algn="tl">
                  <a:srgbClr val="000000">
                    <a:alpha val="43137"/>
                  </a:srgbClr>
                </a:outerShdw>
              </a:effectLst>
            </a:endParaRPr>
          </a:p>
        </p:txBody>
      </p:sp>
      <p:pic>
        <p:nvPicPr>
          <p:cNvPr id="5" name="Image 0" descr="preencoded.png"/>
          <p:cNvPicPr>
            <a:picLocks noChangeAspect="1"/>
          </p:cNvPicPr>
          <p:nvPr/>
        </p:nvPicPr>
        <p:blipFill>
          <a:blip r:embed="rId3"/>
          <a:stretch>
            <a:fillRect/>
          </a:stretch>
        </p:blipFill>
        <p:spPr>
          <a:xfrm>
            <a:off x="2594967" y="1360884"/>
            <a:ext cx="864037" cy="1382554"/>
          </a:xfrm>
          <a:prstGeom prst="rect">
            <a:avLst/>
          </a:prstGeom>
          <a:solidFill>
            <a:schemeClr val="accent2"/>
          </a:solidFill>
        </p:spPr>
      </p:pic>
      <p:sp>
        <p:nvSpPr>
          <p:cNvPr id="6" name="Text 3"/>
          <p:cNvSpPr/>
          <p:nvPr/>
        </p:nvSpPr>
        <p:spPr>
          <a:xfrm>
            <a:off x="3718203" y="1513841"/>
            <a:ext cx="2743557" cy="330794"/>
          </a:xfrm>
          <a:prstGeom prst="rect">
            <a:avLst/>
          </a:prstGeom>
          <a:noFill/>
          <a:ln/>
        </p:spPr>
        <p:txBody>
          <a:bodyPr wrap="none" rtlCol="0" anchor="t"/>
          <a:lstStyle/>
          <a:p>
            <a:pPr marL="0" indent="0" algn="l">
              <a:lnSpc>
                <a:spcPts val="2126"/>
              </a:lnSpc>
              <a:buNone/>
            </a:pPr>
            <a:r>
              <a:rPr lang="en-US" sz="2800" b="1" dirty="0">
                <a:solidFill>
                  <a:srgbClr val="282824"/>
                </a:solidFill>
                <a:effectLst>
                  <a:outerShdw blurRad="38100" dist="38100" dir="2700000" algn="tl">
                    <a:srgbClr val="000000">
                      <a:alpha val="43137"/>
                    </a:srgbClr>
                  </a:outerShdw>
                </a:effectLst>
                <a:latin typeface="Lato" pitchFamily="34" charset="0"/>
                <a:ea typeface="Lato" pitchFamily="34" charset="-122"/>
                <a:cs typeface="Lato" pitchFamily="34" charset="-120"/>
              </a:rPr>
              <a:t>Integrated Care</a:t>
            </a:r>
            <a:endParaRPr lang="en-US" sz="2800" dirty="0">
              <a:effectLst>
                <a:outerShdw blurRad="38100" dist="38100" dir="2700000" algn="tl">
                  <a:srgbClr val="000000">
                    <a:alpha val="43137"/>
                  </a:srgbClr>
                </a:outerShdw>
              </a:effectLst>
            </a:endParaRPr>
          </a:p>
        </p:txBody>
      </p:sp>
      <p:sp>
        <p:nvSpPr>
          <p:cNvPr id="7" name="Text 4"/>
          <p:cNvSpPr/>
          <p:nvPr/>
        </p:nvSpPr>
        <p:spPr>
          <a:xfrm>
            <a:off x="3718203" y="1907142"/>
            <a:ext cx="8317111" cy="594241"/>
          </a:xfrm>
          <a:prstGeom prst="rect">
            <a:avLst/>
          </a:prstGeom>
          <a:noFill/>
          <a:ln/>
        </p:spPr>
        <p:txBody>
          <a:bodyPr wrap="none" rtlCol="0" anchor="t"/>
          <a:lstStyle/>
          <a:p>
            <a:pPr marL="0" indent="0" algn="l">
              <a:lnSpc>
                <a:spcPts val="2177"/>
              </a:lnSpc>
              <a:buNone/>
            </a:pPr>
            <a:r>
              <a:rPr lang="en-US" sz="2400" dirty="0">
                <a:solidFill>
                  <a:srgbClr val="4A4A45"/>
                </a:solidFill>
                <a:latin typeface="Lato" pitchFamily="34" charset="0"/>
                <a:ea typeface="Lato" pitchFamily="34" charset="-122"/>
                <a:cs typeface="Lato" pitchFamily="34" charset="-120"/>
              </a:rPr>
              <a:t>HIV care should be integrated into primary healthcare systems, </a:t>
            </a:r>
            <a:endParaRPr lang="en-US" sz="2400" dirty="0" smtClean="0">
              <a:solidFill>
                <a:srgbClr val="4A4A45"/>
              </a:solidFill>
              <a:latin typeface="Lato" pitchFamily="34" charset="0"/>
              <a:ea typeface="Lato" pitchFamily="34" charset="-122"/>
              <a:cs typeface="Lato" pitchFamily="34" charset="-120"/>
            </a:endParaRPr>
          </a:p>
          <a:p>
            <a:pPr marL="0" indent="0" algn="l">
              <a:lnSpc>
                <a:spcPts val="2177"/>
              </a:lnSpc>
              <a:buNone/>
            </a:pPr>
            <a:r>
              <a:rPr lang="en-US" sz="2400" dirty="0" smtClean="0">
                <a:solidFill>
                  <a:srgbClr val="4A4A45"/>
                </a:solidFill>
                <a:latin typeface="Lato" pitchFamily="34" charset="0"/>
                <a:ea typeface="Lato" pitchFamily="34" charset="-122"/>
                <a:cs typeface="Lato" pitchFamily="34" charset="-120"/>
              </a:rPr>
              <a:t>ensuring </a:t>
            </a:r>
            <a:r>
              <a:rPr lang="en-US" sz="2400" dirty="0">
                <a:solidFill>
                  <a:srgbClr val="4A4A45"/>
                </a:solidFill>
                <a:latin typeface="Lato" pitchFamily="34" charset="0"/>
                <a:ea typeface="Lato" pitchFamily="34" charset="-122"/>
                <a:cs typeface="Lato" pitchFamily="34" charset="-120"/>
              </a:rPr>
              <a:t>seamless access to services.</a:t>
            </a:r>
            <a:endParaRPr lang="en-US" sz="2400" dirty="0"/>
          </a:p>
        </p:txBody>
      </p:sp>
      <p:pic>
        <p:nvPicPr>
          <p:cNvPr id="8" name="Image 1" descr="preencoded.png"/>
          <p:cNvPicPr>
            <a:picLocks noChangeAspect="1"/>
          </p:cNvPicPr>
          <p:nvPr/>
        </p:nvPicPr>
        <p:blipFill>
          <a:blip r:embed="rId4"/>
          <a:stretch>
            <a:fillRect/>
          </a:stretch>
        </p:blipFill>
        <p:spPr>
          <a:xfrm>
            <a:off x="2594967" y="2743438"/>
            <a:ext cx="864037" cy="1382554"/>
          </a:xfrm>
          <a:prstGeom prst="rect">
            <a:avLst/>
          </a:prstGeom>
          <a:solidFill>
            <a:schemeClr val="accent2"/>
          </a:solidFill>
        </p:spPr>
      </p:pic>
      <p:sp>
        <p:nvSpPr>
          <p:cNvPr id="9" name="Text 5"/>
          <p:cNvSpPr/>
          <p:nvPr/>
        </p:nvSpPr>
        <p:spPr>
          <a:xfrm>
            <a:off x="3718202" y="2916198"/>
            <a:ext cx="3749397" cy="269915"/>
          </a:xfrm>
          <a:prstGeom prst="rect">
            <a:avLst/>
          </a:prstGeom>
          <a:noFill/>
          <a:ln/>
        </p:spPr>
        <p:txBody>
          <a:bodyPr wrap="none" rtlCol="0" anchor="t"/>
          <a:lstStyle/>
          <a:p>
            <a:pPr marL="0" indent="0" algn="l">
              <a:lnSpc>
                <a:spcPts val="2126"/>
              </a:lnSpc>
              <a:buNone/>
            </a:pPr>
            <a:r>
              <a:rPr lang="en-US" sz="2800" b="1" dirty="0">
                <a:solidFill>
                  <a:srgbClr val="282824"/>
                </a:solidFill>
                <a:effectLst>
                  <a:outerShdw blurRad="38100" dist="38100" dir="2700000" algn="tl">
                    <a:srgbClr val="000000">
                      <a:alpha val="43137"/>
                    </a:srgbClr>
                  </a:outerShdw>
                </a:effectLst>
                <a:latin typeface="Lato" pitchFamily="34" charset="0"/>
                <a:ea typeface="Lato" pitchFamily="34" charset="-122"/>
                <a:cs typeface="Lato" pitchFamily="34" charset="-120"/>
              </a:rPr>
              <a:t>Strong Infrastructure</a:t>
            </a:r>
            <a:endParaRPr lang="en-US" sz="2800" dirty="0">
              <a:effectLst>
                <a:outerShdw blurRad="38100" dist="38100" dir="2700000" algn="tl">
                  <a:srgbClr val="000000">
                    <a:alpha val="43137"/>
                  </a:srgbClr>
                </a:outerShdw>
              </a:effectLst>
            </a:endParaRPr>
          </a:p>
        </p:txBody>
      </p:sp>
      <p:sp>
        <p:nvSpPr>
          <p:cNvPr id="10" name="Text 6"/>
          <p:cNvSpPr/>
          <p:nvPr/>
        </p:nvSpPr>
        <p:spPr>
          <a:xfrm>
            <a:off x="3718203" y="3289697"/>
            <a:ext cx="8317111" cy="553164"/>
          </a:xfrm>
          <a:prstGeom prst="rect">
            <a:avLst/>
          </a:prstGeom>
          <a:noFill/>
          <a:ln/>
        </p:spPr>
        <p:txBody>
          <a:bodyPr wrap="square" rtlCol="0" anchor="t"/>
          <a:lstStyle/>
          <a:p>
            <a:pPr marL="0" indent="0" algn="l">
              <a:lnSpc>
                <a:spcPts val="2177"/>
              </a:lnSpc>
              <a:buNone/>
            </a:pPr>
            <a:r>
              <a:rPr lang="en-US" sz="2400" dirty="0">
                <a:solidFill>
                  <a:srgbClr val="4A4A45"/>
                </a:solidFill>
                <a:latin typeface="Lato" pitchFamily="34" charset="0"/>
                <a:ea typeface="Lato" pitchFamily="34" charset="-122"/>
                <a:cs typeface="Lato" pitchFamily="34" charset="-120"/>
              </a:rPr>
              <a:t>Robust healthcare systems are essential for providing quality HIV care, including laboratory services, ART provision, and counseling.</a:t>
            </a:r>
            <a:endParaRPr lang="en-US" sz="2400" dirty="0"/>
          </a:p>
        </p:txBody>
      </p:sp>
      <p:pic>
        <p:nvPicPr>
          <p:cNvPr id="11" name="Image 2" descr="preencoded.png"/>
          <p:cNvPicPr>
            <a:picLocks noChangeAspect="1"/>
          </p:cNvPicPr>
          <p:nvPr/>
        </p:nvPicPr>
        <p:blipFill>
          <a:blip r:embed="rId5"/>
          <a:stretch>
            <a:fillRect/>
          </a:stretch>
        </p:blipFill>
        <p:spPr>
          <a:xfrm>
            <a:off x="2594967" y="4125992"/>
            <a:ext cx="864037" cy="1382554"/>
          </a:xfrm>
          <a:prstGeom prst="rect">
            <a:avLst/>
          </a:prstGeom>
          <a:solidFill>
            <a:schemeClr val="accent2"/>
          </a:solidFill>
        </p:spPr>
      </p:pic>
      <p:sp>
        <p:nvSpPr>
          <p:cNvPr id="12" name="Text 7"/>
          <p:cNvSpPr/>
          <p:nvPr/>
        </p:nvSpPr>
        <p:spPr>
          <a:xfrm>
            <a:off x="3718202" y="4298753"/>
            <a:ext cx="3332837" cy="269914"/>
          </a:xfrm>
          <a:prstGeom prst="rect">
            <a:avLst/>
          </a:prstGeom>
          <a:noFill/>
          <a:ln/>
        </p:spPr>
        <p:txBody>
          <a:bodyPr wrap="none" rtlCol="0" anchor="t"/>
          <a:lstStyle/>
          <a:p>
            <a:pPr marL="0" indent="0" algn="l">
              <a:lnSpc>
                <a:spcPts val="2126"/>
              </a:lnSpc>
              <a:buNone/>
            </a:pPr>
            <a:r>
              <a:rPr lang="en-US" sz="2800" b="1" dirty="0">
                <a:solidFill>
                  <a:srgbClr val="282824"/>
                </a:solidFill>
                <a:effectLst>
                  <a:outerShdw blurRad="38100" dist="38100" dir="2700000" algn="tl">
                    <a:srgbClr val="000000">
                      <a:alpha val="43137"/>
                    </a:srgbClr>
                  </a:outerShdw>
                </a:effectLst>
                <a:latin typeface="Lato" pitchFamily="34" charset="0"/>
                <a:ea typeface="Lato" pitchFamily="34" charset="-122"/>
                <a:cs typeface="Lato" pitchFamily="34" charset="-120"/>
              </a:rPr>
              <a:t>Human Resources</a:t>
            </a:r>
            <a:endParaRPr lang="en-US" sz="2800" dirty="0">
              <a:effectLst>
                <a:outerShdw blurRad="38100" dist="38100" dir="2700000" algn="tl">
                  <a:srgbClr val="000000">
                    <a:alpha val="43137"/>
                  </a:srgbClr>
                </a:outerShdw>
              </a:effectLst>
            </a:endParaRPr>
          </a:p>
        </p:txBody>
      </p:sp>
      <p:sp>
        <p:nvSpPr>
          <p:cNvPr id="13" name="Text 8"/>
          <p:cNvSpPr/>
          <p:nvPr/>
        </p:nvSpPr>
        <p:spPr>
          <a:xfrm>
            <a:off x="3718203" y="4672250"/>
            <a:ext cx="8317111" cy="836295"/>
          </a:xfrm>
          <a:prstGeom prst="rect">
            <a:avLst/>
          </a:prstGeom>
          <a:noFill/>
          <a:ln/>
        </p:spPr>
        <p:txBody>
          <a:bodyPr wrap="square" rtlCol="0" anchor="t"/>
          <a:lstStyle/>
          <a:p>
            <a:pPr marL="0" indent="0" algn="l">
              <a:lnSpc>
                <a:spcPts val="2177"/>
              </a:lnSpc>
              <a:buNone/>
            </a:pPr>
            <a:r>
              <a:rPr lang="en-US" sz="2400" dirty="0">
                <a:solidFill>
                  <a:srgbClr val="4A4A45"/>
                </a:solidFill>
                <a:latin typeface="Lato" pitchFamily="34" charset="0"/>
                <a:ea typeface="Lato" pitchFamily="34" charset="-122"/>
                <a:cs typeface="Lato" pitchFamily="34" charset="-120"/>
              </a:rPr>
              <a:t>Sufficiently trained healthcare professionals, including doctors, nurses, and counselors, are needed to provide comprehensive HIV care.</a:t>
            </a:r>
            <a:endParaRPr lang="en-US" sz="2400" dirty="0"/>
          </a:p>
        </p:txBody>
      </p:sp>
      <p:pic>
        <p:nvPicPr>
          <p:cNvPr id="14" name="Image 3" descr="preencoded.png"/>
          <p:cNvPicPr>
            <a:picLocks noChangeAspect="1"/>
          </p:cNvPicPr>
          <p:nvPr/>
        </p:nvPicPr>
        <p:blipFill>
          <a:blip r:embed="rId6"/>
          <a:stretch>
            <a:fillRect/>
          </a:stretch>
        </p:blipFill>
        <p:spPr>
          <a:xfrm>
            <a:off x="2594967" y="5508546"/>
            <a:ext cx="864037" cy="1382554"/>
          </a:xfrm>
          <a:prstGeom prst="rect">
            <a:avLst/>
          </a:prstGeom>
          <a:solidFill>
            <a:schemeClr val="accent2"/>
          </a:solidFill>
        </p:spPr>
      </p:pic>
      <p:sp>
        <p:nvSpPr>
          <p:cNvPr id="15" name="Text 9"/>
          <p:cNvSpPr/>
          <p:nvPr/>
        </p:nvSpPr>
        <p:spPr>
          <a:xfrm>
            <a:off x="3718202" y="5681305"/>
            <a:ext cx="4104997" cy="269915"/>
          </a:xfrm>
          <a:prstGeom prst="rect">
            <a:avLst/>
          </a:prstGeom>
          <a:noFill/>
          <a:ln/>
        </p:spPr>
        <p:txBody>
          <a:bodyPr wrap="none" rtlCol="0" anchor="t"/>
          <a:lstStyle/>
          <a:p>
            <a:pPr marL="0" indent="0" algn="l">
              <a:lnSpc>
                <a:spcPts val="2126"/>
              </a:lnSpc>
              <a:buNone/>
            </a:pPr>
            <a:r>
              <a:rPr lang="en-US" sz="2800" b="1" dirty="0">
                <a:solidFill>
                  <a:srgbClr val="282824"/>
                </a:solidFill>
                <a:effectLst>
                  <a:outerShdw blurRad="38100" dist="38100" dir="2700000" algn="tl">
                    <a:srgbClr val="000000">
                      <a:alpha val="43137"/>
                    </a:srgbClr>
                  </a:outerShdw>
                </a:effectLst>
                <a:latin typeface="Lato" pitchFamily="34" charset="0"/>
                <a:ea typeface="Lato" pitchFamily="34" charset="-122"/>
                <a:cs typeface="Lato" pitchFamily="34" charset="-120"/>
              </a:rPr>
              <a:t>Financial Sustainability</a:t>
            </a:r>
            <a:endParaRPr lang="en-US" sz="2800" dirty="0">
              <a:effectLst>
                <a:outerShdw blurRad="38100" dist="38100" dir="2700000" algn="tl">
                  <a:srgbClr val="000000">
                    <a:alpha val="43137"/>
                  </a:srgbClr>
                </a:outerShdw>
              </a:effectLst>
            </a:endParaRPr>
          </a:p>
        </p:txBody>
      </p:sp>
      <p:sp>
        <p:nvSpPr>
          <p:cNvPr id="16" name="Text 10"/>
          <p:cNvSpPr/>
          <p:nvPr/>
        </p:nvSpPr>
        <p:spPr>
          <a:xfrm>
            <a:off x="3718203" y="6054804"/>
            <a:ext cx="8317111" cy="553164"/>
          </a:xfrm>
          <a:prstGeom prst="rect">
            <a:avLst/>
          </a:prstGeom>
          <a:noFill/>
          <a:ln/>
        </p:spPr>
        <p:txBody>
          <a:bodyPr wrap="square" rtlCol="0" anchor="t"/>
          <a:lstStyle/>
          <a:p>
            <a:pPr marL="0" indent="0" algn="l">
              <a:lnSpc>
                <a:spcPts val="2177"/>
              </a:lnSpc>
              <a:buNone/>
            </a:pPr>
            <a:r>
              <a:rPr lang="en-US" sz="2400" dirty="0">
                <a:solidFill>
                  <a:srgbClr val="4A4A45"/>
                </a:solidFill>
                <a:latin typeface="Lato" pitchFamily="34" charset="0"/>
                <a:ea typeface="Lato" pitchFamily="34" charset="-122"/>
                <a:cs typeface="Lato" pitchFamily="34" charset="-120"/>
              </a:rPr>
              <a:t>Sustained funding and resource allocation are crucial for strengthening HIV programs and ensuring long-term care.</a:t>
            </a:r>
            <a:endParaRPr lang="en-US" sz="2400" dirty="0"/>
          </a:p>
        </p:txBody>
      </p:sp>
      <p:pic>
        <p:nvPicPr>
          <p:cNvPr id="17" name="Image 4" descr="preencoded.png"/>
          <p:cNvPicPr>
            <a:picLocks noChangeAspect="1"/>
          </p:cNvPicPr>
          <p:nvPr/>
        </p:nvPicPr>
        <p:blipFill>
          <a:blip r:embed="rId7"/>
          <a:stretch>
            <a:fillRect/>
          </a:stretch>
        </p:blipFill>
        <p:spPr>
          <a:xfrm>
            <a:off x="2594967" y="6891099"/>
            <a:ext cx="864037" cy="1382554"/>
          </a:xfrm>
          <a:prstGeom prst="rect">
            <a:avLst/>
          </a:prstGeom>
          <a:solidFill>
            <a:schemeClr val="accent2"/>
          </a:solidFill>
        </p:spPr>
      </p:pic>
      <p:sp>
        <p:nvSpPr>
          <p:cNvPr id="18" name="Text 11"/>
          <p:cNvSpPr/>
          <p:nvPr/>
        </p:nvSpPr>
        <p:spPr>
          <a:xfrm>
            <a:off x="3718203" y="7063859"/>
            <a:ext cx="3515974" cy="269915"/>
          </a:xfrm>
          <a:prstGeom prst="rect">
            <a:avLst/>
          </a:prstGeom>
          <a:noFill/>
          <a:ln/>
        </p:spPr>
        <p:txBody>
          <a:bodyPr wrap="none" rtlCol="0" anchor="t"/>
          <a:lstStyle/>
          <a:p>
            <a:pPr marL="0" indent="0" algn="l">
              <a:lnSpc>
                <a:spcPts val="2126"/>
              </a:lnSpc>
              <a:buNone/>
            </a:pPr>
            <a:r>
              <a:rPr lang="en-US" sz="2800" b="1" dirty="0">
                <a:solidFill>
                  <a:srgbClr val="282824"/>
                </a:solidFill>
                <a:effectLst>
                  <a:outerShdw blurRad="38100" dist="38100" dir="2700000" algn="tl">
                    <a:srgbClr val="000000">
                      <a:alpha val="43137"/>
                    </a:srgbClr>
                  </a:outerShdw>
                </a:effectLst>
                <a:latin typeface="Lato" pitchFamily="34" charset="0"/>
                <a:ea typeface="Lato" pitchFamily="34" charset="-122"/>
                <a:cs typeface="Lato" pitchFamily="34" charset="-120"/>
              </a:rPr>
              <a:t>Data and Monitoring</a:t>
            </a:r>
            <a:endParaRPr lang="en-US" sz="2800" dirty="0">
              <a:effectLst>
                <a:outerShdw blurRad="38100" dist="38100" dir="2700000" algn="tl">
                  <a:srgbClr val="000000">
                    <a:alpha val="43137"/>
                  </a:srgbClr>
                </a:outerShdw>
              </a:effectLst>
            </a:endParaRPr>
          </a:p>
        </p:txBody>
      </p:sp>
      <p:sp>
        <p:nvSpPr>
          <p:cNvPr id="19" name="Text 12"/>
          <p:cNvSpPr/>
          <p:nvPr/>
        </p:nvSpPr>
        <p:spPr>
          <a:xfrm>
            <a:off x="3718203" y="7437357"/>
            <a:ext cx="8317111" cy="711219"/>
          </a:xfrm>
          <a:prstGeom prst="rect">
            <a:avLst/>
          </a:prstGeom>
          <a:noFill/>
          <a:ln/>
        </p:spPr>
        <p:txBody>
          <a:bodyPr wrap="none" rtlCol="0" anchor="t"/>
          <a:lstStyle/>
          <a:p>
            <a:pPr marL="0" indent="0" algn="l">
              <a:lnSpc>
                <a:spcPts val="2177"/>
              </a:lnSpc>
              <a:buNone/>
            </a:pPr>
            <a:r>
              <a:rPr lang="en-US" sz="2000" dirty="0">
                <a:solidFill>
                  <a:srgbClr val="4A4A45"/>
                </a:solidFill>
                <a:latin typeface="Lato" pitchFamily="34" charset="0"/>
                <a:ea typeface="Lato" pitchFamily="34" charset="-122"/>
                <a:cs typeface="Lato" pitchFamily="34" charset="-120"/>
              </a:rPr>
              <a:t>Data collection and monitoring systems are vital for tracking </a:t>
            </a:r>
            <a:endParaRPr lang="en-US" sz="2000" dirty="0" smtClean="0">
              <a:solidFill>
                <a:srgbClr val="4A4A45"/>
              </a:solidFill>
              <a:latin typeface="Lato" pitchFamily="34" charset="0"/>
              <a:ea typeface="Lato" pitchFamily="34" charset="-122"/>
              <a:cs typeface="Lato" pitchFamily="34" charset="-120"/>
            </a:endParaRPr>
          </a:p>
          <a:p>
            <a:pPr marL="0" indent="0" algn="l">
              <a:lnSpc>
                <a:spcPts val="2177"/>
              </a:lnSpc>
              <a:buNone/>
            </a:pPr>
            <a:r>
              <a:rPr lang="en-US" sz="2000" dirty="0" smtClean="0">
                <a:solidFill>
                  <a:srgbClr val="4A4A45"/>
                </a:solidFill>
                <a:latin typeface="Lato" pitchFamily="34" charset="0"/>
                <a:ea typeface="Lato" pitchFamily="34" charset="-122"/>
                <a:cs typeface="Lato" pitchFamily="34" charset="-120"/>
              </a:rPr>
              <a:t>progress </a:t>
            </a:r>
            <a:r>
              <a:rPr lang="en-US" sz="2000" dirty="0">
                <a:solidFill>
                  <a:srgbClr val="4A4A45"/>
                </a:solidFill>
                <a:latin typeface="Lato" pitchFamily="34" charset="0"/>
                <a:ea typeface="Lato" pitchFamily="34" charset="-122"/>
                <a:cs typeface="Lato" pitchFamily="34" charset="-120"/>
              </a:rPr>
              <a:t>and identifying areas for improvement.</a:t>
            </a:r>
            <a:endParaRPr lang="en-US" sz="20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name="Slide 25">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chemeClr val="bg1"/>
          </a:solidFill>
          <a:ln/>
        </p:spPr>
      </p:sp>
      <p:pic>
        <p:nvPicPr>
          <p:cNvPr id="4"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5" name="Text 2"/>
          <p:cNvSpPr/>
          <p:nvPr/>
        </p:nvSpPr>
        <p:spPr>
          <a:xfrm>
            <a:off x="683657" y="1005721"/>
            <a:ext cx="7776686" cy="1220867"/>
          </a:xfrm>
          <a:prstGeom prst="rect">
            <a:avLst/>
          </a:prstGeom>
          <a:noFill/>
          <a:ln/>
        </p:spPr>
        <p:txBody>
          <a:bodyPr wrap="square" rtlCol="0" anchor="t"/>
          <a:lstStyle/>
          <a:p>
            <a:pPr marL="0" indent="0" algn="ctr">
              <a:lnSpc>
                <a:spcPts val="4807"/>
              </a:lnSpc>
              <a:buNone/>
            </a:pPr>
            <a:r>
              <a:rPr lang="en-US" sz="4000" b="1" dirty="0">
                <a:solidFill>
                  <a:srgbClr val="282824"/>
                </a:solidFill>
                <a:effectLst>
                  <a:outerShdw blurRad="38100" dist="38100" dir="2700000" algn="tl">
                    <a:srgbClr val="000000">
                      <a:alpha val="43137"/>
                    </a:srgbClr>
                  </a:outerShdw>
                </a:effectLst>
                <a:latin typeface="Lato" pitchFamily="34" charset="0"/>
                <a:ea typeface="Lato" pitchFamily="34" charset="-122"/>
                <a:cs typeface="Lato" pitchFamily="34" charset="-120"/>
              </a:rPr>
              <a:t>Funding and Financing for HIV/AIDS</a:t>
            </a:r>
            <a:endParaRPr lang="en-US" sz="4000" dirty="0">
              <a:effectLst>
                <a:outerShdw blurRad="38100" dist="38100" dir="2700000" algn="tl">
                  <a:srgbClr val="000000">
                    <a:alpha val="43137"/>
                  </a:srgbClr>
                </a:outerShdw>
              </a:effectLst>
            </a:endParaRPr>
          </a:p>
        </p:txBody>
      </p:sp>
      <p:sp>
        <p:nvSpPr>
          <p:cNvPr id="6" name="Shape 3"/>
          <p:cNvSpPr/>
          <p:nvPr/>
        </p:nvSpPr>
        <p:spPr>
          <a:xfrm>
            <a:off x="957024" y="2519482"/>
            <a:ext cx="39052" cy="4704278"/>
          </a:xfrm>
          <a:prstGeom prst="rect">
            <a:avLst/>
          </a:prstGeom>
          <a:solidFill>
            <a:srgbClr val="CDCDCA"/>
          </a:solidFill>
          <a:ln/>
        </p:spPr>
      </p:sp>
      <p:sp>
        <p:nvSpPr>
          <p:cNvPr id="7" name="Shape 4"/>
          <p:cNvSpPr/>
          <p:nvPr/>
        </p:nvSpPr>
        <p:spPr>
          <a:xfrm>
            <a:off x="1196280" y="2939296"/>
            <a:ext cx="683657" cy="39053"/>
          </a:xfrm>
          <a:prstGeom prst="rect">
            <a:avLst/>
          </a:prstGeom>
          <a:solidFill>
            <a:srgbClr val="CDCDCA"/>
          </a:solidFill>
          <a:ln/>
        </p:spPr>
      </p:sp>
      <p:sp>
        <p:nvSpPr>
          <p:cNvPr id="8" name="Shape 5"/>
          <p:cNvSpPr/>
          <p:nvPr/>
        </p:nvSpPr>
        <p:spPr>
          <a:xfrm>
            <a:off x="756821" y="2739152"/>
            <a:ext cx="439460" cy="439460"/>
          </a:xfrm>
          <a:prstGeom prst="roundRect">
            <a:avLst>
              <a:gd name="adj" fmla="val 26670"/>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p>
      <p:sp>
        <p:nvSpPr>
          <p:cNvPr id="9" name="Text 6"/>
          <p:cNvSpPr/>
          <p:nvPr/>
        </p:nvSpPr>
        <p:spPr>
          <a:xfrm>
            <a:off x="891600" y="2812375"/>
            <a:ext cx="169902" cy="293013"/>
          </a:xfrm>
          <a:prstGeom prst="rect">
            <a:avLst/>
          </a:prstGeom>
          <a:solidFill>
            <a:schemeClr val="accent2"/>
          </a:solidFill>
          <a:ln/>
        </p:spPr>
        <p:txBody>
          <a:bodyPr wrap="none" rtlCol="0" anchor="t"/>
          <a:lstStyle/>
          <a:p>
            <a:pPr marL="0" indent="0" algn="ctr">
              <a:lnSpc>
                <a:spcPts val="2307"/>
              </a:lnSpc>
              <a:buNone/>
            </a:pPr>
            <a:r>
              <a:rPr lang="en-US" sz="2307" b="1" dirty="0">
                <a:solidFill>
                  <a:srgbClr val="282824"/>
                </a:solidFill>
                <a:latin typeface="Lato" pitchFamily="34" charset="0"/>
                <a:ea typeface="Lato" pitchFamily="34" charset="-122"/>
                <a:cs typeface="Lato" pitchFamily="34" charset="-120"/>
              </a:rPr>
              <a:t>1</a:t>
            </a:r>
            <a:endParaRPr lang="en-US" sz="2307" dirty="0"/>
          </a:p>
        </p:txBody>
      </p:sp>
      <p:sp>
        <p:nvSpPr>
          <p:cNvPr id="10" name="Text 7"/>
          <p:cNvSpPr/>
          <p:nvPr/>
        </p:nvSpPr>
        <p:spPr>
          <a:xfrm>
            <a:off x="2050852" y="2714744"/>
            <a:ext cx="4751392" cy="305157"/>
          </a:xfrm>
          <a:prstGeom prst="rect">
            <a:avLst/>
          </a:prstGeom>
          <a:noFill/>
          <a:ln/>
        </p:spPr>
        <p:txBody>
          <a:bodyPr wrap="none" rtlCol="0" anchor="t"/>
          <a:lstStyle/>
          <a:p>
            <a:pPr marL="0" indent="0" algn="l">
              <a:lnSpc>
                <a:spcPts val="2403"/>
              </a:lnSpc>
              <a:buNone/>
            </a:pPr>
            <a:r>
              <a:rPr lang="en-US" sz="2800" b="1" dirty="0">
                <a:solidFill>
                  <a:srgbClr val="282824"/>
                </a:solidFill>
                <a:effectLst>
                  <a:outerShdw blurRad="38100" dist="38100" dir="2700000" algn="tl">
                    <a:srgbClr val="000000">
                      <a:alpha val="43137"/>
                    </a:srgbClr>
                  </a:outerShdw>
                </a:effectLst>
                <a:latin typeface="Lato" pitchFamily="34" charset="0"/>
                <a:ea typeface="Lato" pitchFamily="34" charset="-122"/>
                <a:cs typeface="Lato" pitchFamily="34" charset="-120"/>
              </a:rPr>
              <a:t>Global Funding Landscape</a:t>
            </a:r>
            <a:endParaRPr lang="en-US" sz="2800" dirty="0">
              <a:effectLst>
                <a:outerShdw blurRad="38100" dist="38100" dir="2700000" algn="tl">
                  <a:srgbClr val="000000">
                    <a:alpha val="43137"/>
                  </a:srgbClr>
                </a:outerShdw>
              </a:effectLst>
            </a:endParaRPr>
          </a:p>
        </p:txBody>
      </p:sp>
      <p:sp>
        <p:nvSpPr>
          <p:cNvPr id="11" name="Text 8"/>
          <p:cNvSpPr/>
          <p:nvPr/>
        </p:nvSpPr>
        <p:spPr>
          <a:xfrm>
            <a:off x="2050852" y="3137059"/>
            <a:ext cx="6409492" cy="1047392"/>
          </a:xfrm>
          <a:prstGeom prst="rect">
            <a:avLst/>
          </a:prstGeom>
          <a:noFill/>
          <a:ln/>
        </p:spPr>
        <p:txBody>
          <a:bodyPr wrap="square" rtlCol="0" anchor="t"/>
          <a:lstStyle/>
          <a:p>
            <a:pPr marL="0" indent="0" algn="l">
              <a:lnSpc>
                <a:spcPts val="2461"/>
              </a:lnSpc>
              <a:buNone/>
            </a:pPr>
            <a:r>
              <a:rPr lang="en-US" sz="1538" dirty="0">
                <a:solidFill>
                  <a:srgbClr val="4A4A45"/>
                </a:solidFill>
                <a:latin typeface="Lato" pitchFamily="34" charset="0"/>
                <a:ea typeface="Lato" pitchFamily="34" charset="-122"/>
                <a:cs typeface="Lato" pitchFamily="34" charset="-120"/>
              </a:rPr>
              <a:t>I</a:t>
            </a:r>
            <a:r>
              <a:rPr lang="en-US" sz="2000" dirty="0">
                <a:solidFill>
                  <a:srgbClr val="4A4A45"/>
                </a:solidFill>
                <a:latin typeface="Lato" pitchFamily="34" charset="0"/>
                <a:ea typeface="Lato" pitchFamily="34" charset="-122"/>
                <a:cs typeface="Lato" pitchFamily="34" charset="-120"/>
              </a:rPr>
              <a:t>nternational organizations like the Global Fund and PEPFAR provide crucial funding for HIV programs in low- and middle-income countries.</a:t>
            </a:r>
            <a:endParaRPr lang="en-US" sz="2000" dirty="0"/>
          </a:p>
        </p:txBody>
      </p:sp>
      <p:sp>
        <p:nvSpPr>
          <p:cNvPr id="12" name="Shape 9"/>
          <p:cNvSpPr/>
          <p:nvPr/>
        </p:nvSpPr>
        <p:spPr>
          <a:xfrm>
            <a:off x="1196280" y="4572476"/>
            <a:ext cx="683657" cy="39053"/>
          </a:xfrm>
          <a:prstGeom prst="rect">
            <a:avLst/>
          </a:prstGeom>
          <a:solidFill>
            <a:srgbClr val="CDCDCA"/>
          </a:solidFill>
          <a:ln/>
        </p:spPr>
      </p:sp>
      <p:sp>
        <p:nvSpPr>
          <p:cNvPr id="13" name="Shape 10"/>
          <p:cNvSpPr/>
          <p:nvPr/>
        </p:nvSpPr>
        <p:spPr>
          <a:xfrm>
            <a:off x="756821" y="4372332"/>
            <a:ext cx="439460" cy="439460"/>
          </a:xfrm>
          <a:prstGeom prst="roundRect">
            <a:avLst>
              <a:gd name="adj" fmla="val 26670"/>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p>
      <p:sp>
        <p:nvSpPr>
          <p:cNvPr id="14" name="Text 11"/>
          <p:cNvSpPr/>
          <p:nvPr/>
        </p:nvSpPr>
        <p:spPr>
          <a:xfrm>
            <a:off x="891600" y="4445556"/>
            <a:ext cx="169902" cy="293013"/>
          </a:xfrm>
          <a:prstGeom prst="rect">
            <a:avLst/>
          </a:prstGeom>
          <a:solidFill>
            <a:schemeClr val="accent2"/>
          </a:solidFill>
          <a:ln/>
        </p:spPr>
        <p:txBody>
          <a:bodyPr wrap="none" rtlCol="0" anchor="t"/>
          <a:lstStyle/>
          <a:p>
            <a:pPr marL="0" indent="0" algn="ctr">
              <a:lnSpc>
                <a:spcPts val="2307"/>
              </a:lnSpc>
              <a:buNone/>
            </a:pPr>
            <a:r>
              <a:rPr lang="en-US" sz="2307" b="1" dirty="0">
                <a:solidFill>
                  <a:srgbClr val="282824"/>
                </a:solidFill>
                <a:latin typeface="Lato" pitchFamily="34" charset="0"/>
                <a:ea typeface="Lato" pitchFamily="34" charset="-122"/>
                <a:cs typeface="Lato" pitchFamily="34" charset="-120"/>
              </a:rPr>
              <a:t>2</a:t>
            </a:r>
            <a:endParaRPr lang="en-US" sz="2307" dirty="0"/>
          </a:p>
        </p:txBody>
      </p:sp>
      <p:sp>
        <p:nvSpPr>
          <p:cNvPr id="15" name="Text 12"/>
          <p:cNvSpPr/>
          <p:nvPr/>
        </p:nvSpPr>
        <p:spPr>
          <a:xfrm>
            <a:off x="2050852" y="4347924"/>
            <a:ext cx="2441734" cy="305157"/>
          </a:xfrm>
          <a:prstGeom prst="rect">
            <a:avLst/>
          </a:prstGeom>
          <a:noFill/>
          <a:ln/>
        </p:spPr>
        <p:txBody>
          <a:bodyPr wrap="none" rtlCol="0" anchor="t"/>
          <a:lstStyle/>
          <a:p>
            <a:pPr marL="0" indent="0" algn="l">
              <a:lnSpc>
                <a:spcPts val="2403"/>
              </a:lnSpc>
              <a:buNone/>
            </a:pPr>
            <a:r>
              <a:rPr lang="en-US" sz="2800" b="1" dirty="0">
                <a:solidFill>
                  <a:srgbClr val="282824"/>
                </a:solidFill>
                <a:latin typeface="Lato" pitchFamily="34" charset="0"/>
                <a:ea typeface="Lato" pitchFamily="34" charset="-122"/>
                <a:cs typeface="Lato" pitchFamily="34" charset="-120"/>
              </a:rPr>
              <a:t>Domestic Funding</a:t>
            </a:r>
            <a:endParaRPr lang="en-US" sz="2800" dirty="0"/>
          </a:p>
        </p:txBody>
      </p:sp>
      <p:sp>
        <p:nvSpPr>
          <p:cNvPr id="16" name="Text 13"/>
          <p:cNvSpPr/>
          <p:nvPr/>
        </p:nvSpPr>
        <p:spPr>
          <a:xfrm>
            <a:off x="2050852" y="4770239"/>
            <a:ext cx="6409492" cy="625078"/>
          </a:xfrm>
          <a:prstGeom prst="rect">
            <a:avLst/>
          </a:prstGeom>
          <a:noFill/>
          <a:ln/>
        </p:spPr>
        <p:txBody>
          <a:bodyPr wrap="square" rtlCol="0" anchor="t"/>
          <a:lstStyle/>
          <a:p>
            <a:pPr marL="0" indent="0" algn="l">
              <a:lnSpc>
                <a:spcPts val="2461"/>
              </a:lnSpc>
              <a:buNone/>
            </a:pPr>
            <a:r>
              <a:rPr lang="en-US" sz="2000" dirty="0">
                <a:solidFill>
                  <a:srgbClr val="4A4A45"/>
                </a:solidFill>
                <a:latin typeface="Lato" pitchFamily="34" charset="0"/>
                <a:ea typeface="Lato" pitchFamily="34" charset="-122"/>
                <a:cs typeface="Lato" pitchFamily="34" charset="-120"/>
              </a:rPr>
              <a:t>Governments around the world allocate funds for national HIV programs, including prevention, treatment, and care services.</a:t>
            </a:r>
            <a:endParaRPr lang="en-US" sz="2000" dirty="0"/>
          </a:p>
        </p:txBody>
      </p:sp>
      <p:sp>
        <p:nvSpPr>
          <p:cNvPr id="17" name="Shape 14"/>
          <p:cNvSpPr/>
          <p:nvPr/>
        </p:nvSpPr>
        <p:spPr>
          <a:xfrm>
            <a:off x="1196280" y="6205657"/>
            <a:ext cx="683657" cy="39053"/>
          </a:xfrm>
          <a:prstGeom prst="rect">
            <a:avLst/>
          </a:prstGeom>
          <a:solidFill>
            <a:srgbClr val="CDCDCA"/>
          </a:solidFill>
          <a:ln/>
        </p:spPr>
      </p:sp>
      <p:sp>
        <p:nvSpPr>
          <p:cNvPr id="18" name="Shape 15"/>
          <p:cNvSpPr/>
          <p:nvPr/>
        </p:nvSpPr>
        <p:spPr>
          <a:xfrm>
            <a:off x="756821" y="6005513"/>
            <a:ext cx="439460" cy="439460"/>
          </a:xfrm>
          <a:prstGeom prst="roundRect">
            <a:avLst>
              <a:gd name="adj" fmla="val 26670"/>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p>
      <p:sp>
        <p:nvSpPr>
          <p:cNvPr id="19" name="Text 16"/>
          <p:cNvSpPr/>
          <p:nvPr/>
        </p:nvSpPr>
        <p:spPr>
          <a:xfrm>
            <a:off x="891600" y="6078736"/>
            <a:ext cx="169902" cy="293013"/>
          </a:xfrm>
          <a:prstGeom prst="rect">
            <a:avLst/>
          </a:prstGeom>
          <a:solidFill>
            <a:schemeClr val="accent2"/>
          </a:solidFill>
          <a:ln/>
        </p:spPr>
        <p:txBody>
          <a:bodyPr wrap="none" rtlCol="0" anchor="t"/>
          <a:lstStyle/>
          <a:p>
            <a:pPr marL="0" indent="0" algn="ctr">
              <a:lnSpc>
                <a:spcPts val="2307"/>
              </a:lnSpc>
              <a:buNone/>
            </a:pPr>
            <a:r>
              <a:rPr lang="en-US" sz="2307" b="1" dirty="0">
                <a:solidFill>
                  <a:srgbClr val="282824"/>
                </a:solidFill>
                <a:latin typeface="Lato" pitchFamily="34" charset="0"/>
                <a:ea typeface="Lato" pitchFamily="34" charset="-122"/>
                <a:cs typeface="Lato" pitchFamily="34" charset="-120"/>
              </a:rPr>
              <a:t>3</a:t>
            </a:r>
            <a:endParaRPr lang="en-US" sz="2307" dirty="0"/>
          </a:p>
        </p:txBody>
      </p:sp>
      <p:sp>
        <p:nvSpPr>
          <p:cNvPr id="20" name="Text 17"/>
          <p:cNvSpPr/>
          <p:nvPr/>
        </p:nvSpPr>
        <p:spPr>
          <a:xfrm>
            <a:off x="2050851" y="5981105"/>
            <a:ext cx="4617577" cy="390644"/>
          </a:xfrm>
          <a:prstGeom prst="rect">
            <a:avLst/>
          </a:prstGeom>
          <a:noFill/>
          <a:ln/>
        </p:spPr>
        <p:txBody>
          <a:bodyPr wrap="none" rtlCol="0" anchor="t"/>
          <a:lstStyle/>
          <a:p>
            <a:pPr marL="0" indent="0" algn="l">
              <a:lnSpc>
                <a:spcPts val="2403"/>
              </a:lnSpc>
              <a:buNone/>
            </a:pPr>
            <a:r>
              <a:rPr lang="en-US" sz="2800" b="1" dirty="0">
                <a:solidFill>
                  <a:srgbClr val="282824"/>
                </a:solidFill>
                <a:latin typeface="Lato" pitchFamily="34" charset="0"/>
                <a:ea typeface="Lato" pitchFamily="34" charset="-122"/>
                <a:cs typeface="Lato" pitchFamily="34" charset="-120"/>
              </a:rPr>
              <a:t>Private Sector Investment</a:t>
            </a:r>
            <a:endParaRPr lang="en-US" sz="2800" dirty="0"/>
          </a:p>
        </p:txBody>
      </p:sp>
      <p:sp>
        <p:nvSpPr>
          <p:cNvPr id="21" name="Text 18"/>
          <p:cNvSpPr/>
          <p:nvPr/>
        </p:nvSpPr>
        <p:spPr>
          <a:xfrm>
            <a:off x="2050852" y="6403419"/>
            <a:ext cx="6409492" cy="625078"/>
          </a:xfrm>
          <a:prstGeom prst="rect">
            <a:avLst/>
          </a:prstGeom>
          <a:noFill/>
          <a:ln/>
        </p:spPr>
        <p:txBody>
          <a:bodyPr wrap="square" rtlCol="0" anchor="t"/>
          <a:lstStyle/>
          <a:p>
            <a:pPr marL="0" indent="0" algn="l">
              <a:lnSpc>
                <a:spcPts val="2461"/>
              </a:lnSpc>
              <a:buNone/>
            </a:pPr>
            <a:r>
              <a:rPr lang="en-US" sz="2000" dirty="0">
                <a:solidFill>
                  <a:srgbClr val="4A4A45"/>
                </a:solidFill>
                <a:latin typeface="Lato" pitchFamily="34" charset="0"/>
                <a:ea typeface="Lato" pitchFamily="34" charset="-122"/>
                <a:cs typeface="Lato" pitchFamily="34" charset="-120"/>
              </a:rPr>
              <a:t>The private sector plays a growing role in HIV funding, supporting research, development, and innovative approaches to care.</a:t>
            </a:r>
            <a:endParaRPr lang="en-US" sz="20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name="Slide 26">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p>
      <p:pic>
        <p:nvPicPr>
          <p:cNvPr id="4" name="Image 0" descr="preencoded.png"/>
          <p:cNvPicPr>
            <a:picLocks noChangeAspect="1"/>
          </p:cNvPicPr>
          <p:nvPr/>
        </p:nvPicPr>
        <p:blipFill>
          <a:blip r:embed="rId3"/>
          <a:stretch>
            <a:fillRect/>
          </a:stretch>
        </p:blipFill>
        <p:spPr>
          <a:xfrm>
            <a:off x="0" y="0"/>
            <a:ext cx="5486400" cy="82296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5" name="Text 2"/>
          <p:cNvSpPr/>
          <p:nvPr/>
        </p:nvSpPr>
        <p:spPr>
          <a:xfrm>
            <a:off x="6091238" y="1634133"/>
            <a:ext cx="7736274" cy="540068"/>
          </a:xfrm>
          <a:prstGeom prst="rect">
            <a:avLst/>
          </a:prstGeom>
          <a:noFill/>
          <a:ln/>
        </p:spPr>
        <p:txBody>
          <a:bodyPr wrap="none" rtlCol="0" anchor="t"/>
          <a:lstStyle/>
          <a:p>
            <a:pPr marL="0" indent="0">
              <a:lnSpc>
                <a:spcPts val="4253"/>
              </a:lnSpc>
              <a:buNone/>
            </a:pPr>
            <a:r>
              <a:rPr lang="en-US" sz="3600" b="1" dirty="0">
                <a:solidFill>
                  <a:srgbClr val="282824"/>
                </a:solidFill>
                <a:latin typeface="Lato" pitchFamily="34" charset="0"/>
                <a:ea typeface="Lato" pitchFamily="34" charset="-122"/>
                <a:cs typeface="Lato" pitchFamily="34" charset="-120"/>
              </a:rPr>
              <a:t>Global Initiatives and Partnerships</a:t>
            </a:r>
            <a:endParaRPr lang="en-US" sz="3600" dirty="0"/>
          </a:p>
        </p:txBody>
      </p:sp>
      <p:sp>
        <p:nvSpPr>
          <p:cNvPr id="6" name="Shape 3"/>
          <p:cNvSpPr/>
          <p:nvPr/>
        </p:nvSpPr>
        <p:spPr>
          <a:xfrm>
            <a:off x="6333173" y="2433399"/>
            <a:ext cx="34528" cy="4162068"/>
          </a:xfrm>
          <a:prstGeom prst="rect">
            <a:avLst/>
          </a:prstGeom>
          <a:solidFill>
            <a:srgbClr val="CDCDCA"/>
          </a:solidFill>
          <a:ln/>
        </p:spPr>
      </p:sp>
      <p:sp>
        <p:nvSpPr>
          <p:cNvPr id="7" name="Shape 4"/>
          <p:cNvSpPr/>
          <p:nvPr/>
        </p:nvSpPr>
        <p:spPr>
          <a:xfrm>
            <a:off x="6544806" y="2804755"/>
            <a:ext cx="604837" cy="34528"/>
          </a:xfrm>
          <a:prstGeom prst="rect">
            <a:avLst/>
          </a:prstGeom>
          <a:solidFill>
            <a:srgbClr val="CDCDCA"/>
          </a:solidFill>
          <a:ln/>
        </p:spPr>
      </p:sp>
      <p:sp>
        <p:nvSpPr>
          <p:cNvPr id="8" name="Shape 5"/>
          <p:cNvSpPr/>
          <p:nvPr/>
        </p:nvSpPr>
        <p:spPr>
          <a:xfrm>
            <a:off x="6156067" y="2627709"/>
            <a:ext cx="388739" cy="388739"/>
          </a:xfrm>
          <a:prstGeom prst="roundRect">
            <a:avLst>
              <a:gd name="adj" fmla="val 26674"/>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p>
      <p:sp>
        <p:nvSpPr>
          <p:cNvPr id="9" name="Text 6"/>
          <p:cNvSpPr/>
          <p:nvPr/>
        </p:nvSpPr>
        <p:spPr>
          <a:xfrm>
            <a:off x="6275249" y="2692479"/>
            <a:ext cx="150376" cy="259199"/>
          </a:xfrm>
          <a:prstGeom prst="rect">
            <a:avLst/>
          </a:prstGeom>
          <a:noFill/>
          <a:ln/>
        </p:spPr>
        <p:txBody>
          <a:bodyPr wrap="none" rtlCol="0" anchor="t"/>
          <a:lstStyle/>
          <a:p>
            <a:pPr marL="0" indent="0" algn="ctr">
              <a:lnSpc>
                <a:spcPts val="2041"/>
              </a:lnSpc>
              <a:buNone/>
            </a:pPr>
            <a:r>
              <a:rPr lang="en-US" sz="2041" b="1" dirty="0">
                <a:solidFill>
                  <a:srgbClr val="282824"/>
                </a:solidFill>
                <a:latin typeface="Lato" pitchFamily="34" charset="0"/>
                <a:ea typeface="Lato" pitchFamily="34" charset="-122"/>
                <a:cs typeface="Lato" pitchFamily="34" charset="-120"/>
              </a:rPr>
              <a:t>1</a:t>
            </a:r>
            <a:endParaRPr lang="en-US" sz="2041" dirty="0"/>
          </a:p>
        </p:txBody>
      </p:sp>
      <p:sp>
        <p:nvSpPr>
          <p:cNvPr id="10" name="Text 7"/>
          <p:cNvSpPr/>
          <p:nvPr/>
        </p:nvSpPr>
        <p:spPr>
          <a:xfrm>
            <a:off x="7300912" y="2606159"/>
            <a:ext cx="6359331" cy="345519"/>
          </a:xfrm>
          <a:prstGeom prst="rect">
            <a:avLst/>
          </a:prstGeom>
          <a:noFill/>
          <a:ln/>
        </p:spPr>
        <p:txBody>
          <a:bodyPr wrap="none" rtlCol="0" anchor="t"/>
          <a:lstStyle/>
          <a:p>
            <a:pPr marL="0" indent="0" algn="l">
              <a:lnSpc>
                <a:spcPts val="2126"/>
              </a:lnSpc>
              <a:buNone/>
            </a:pPr>
            <a:r>
              <a:rPr lang="en-US" sz="2000" b="1" dirty="0">
                <a:solidFill>
                  <a:srgbClr val="282824"/>
                </a:solidFill>
                <a:latin typeface="Lato" pitchFamily="34" charset="0"/>
                <a:ea typeface="Lato" pitchFamily="34" charset="-122"/>
                <a:cs typeface="Lato" pitchFamily="34" charset="-120"/>
              </a:rPr>
              <a:t>Global Fund to Fight AIDS, Tuberculosis and Malaria</a:t>
            </a:r>
            <a:endParaRPr lang="en-US" sz="2000" dirty="0"/>
          </a:p>
        </p:txBody>
      </p:sp>
      <p:sp>
        <p:nvSpPr>
          <p:cNvPr id="11" name="Text 8"/>
          <p:cNvSpPr/>
          <p:nvPr/>
        </p:nvSpPr>
        <p:spPr>
          <a:xfrm>
            <a:off x="7300913" y="2979658"/>
            <a:ext cx="6724650" cy="863798"/>
          </a:xfrm>
          <a:prstGeom prst="rect">
            <a:avLst/>
          </a:prstGeom>
          <a:noFill/>
          <a:ln/>
        </p:spPr>
        <p:txBody>
          <a:bodyPr wrap="square" rtlCol="0" anchor="t"/>
          <a:lstStyle/>
          <a:p>
            <a:pPr marL="0" indent="0" algn="l">
              <a:lnSpc>
                <a:spcPts val="2177"/>
              </a:lnSpc>
              <a:buNone/>
            </a:pPr>
            <a:r>
              <a:rPr lang="en-US" dirty="0">
                <a:solidFill>
                  <a:srgbClr val="4A4A45"/>
                </a:solidFill>
                <a:effectLst>
                  <a:outerShdw blurRad="38100" dist="38100" dir="2700000" algn="tl">
                    <a:srgbClr val="000000">
                      <a:alpha val="43137"/>
                    </a:srgbClr>
                  </a:outerShdw>
                </a:effectLst>
                <a:latin typeface="Lato" pitchFamily="34" charset="0"/>
                <a:ea typeface="Lato" pitchFamily="34" charset="-122"/>
                <a:cs typeface="Lato" pitchFamily="34" charset="-120"/>
              </a:rPr>
              <a:t>The Global Fund is a partnership that finances programs in low- and middle-income countries, supporting HIV prevention, treatment, care, and support services.</a:t>
            </a:r>
            <a:endParaRPr lang="en-US" dirty="0">
              <a:effectLst>
                <a:outerShdw blurRad="38100" dist="38100" dir="2700000" algn="tl">
                  <a:srgbClr val="000000">
                    <a:alpha val="43137"/>
                  </a:srgbClr>
                </a:outerShdw>
              </a:effectLst>
            </a:endParaRPr>
          </a:p>
        </p:txBody>
      </p:sp>
      <p:sp>
        <p:nvSpPr>
          <p:cNvPr id="12" name="Shape 9"/>
          <p:cNvSpPr/>
          <p:nvPr/>
        </p:nvSpPr>
        <p:spPr>
          <a:xfrm>
            <a:off x="6544806" y="4249698"/>
            <a:ext cx="604837" cy="34528"/>
          </a:xfrm>
          <a:prstGeom prst="rect">
            <a:avLst/>
          </a:prstGeom>
          <a:solidFill>
            <a:srgbClr val="CDCDCA"/>
          </a:solidFill>
          <a:ln/>
        </p:spPr>
      </p:sp>
      <p:sp>
        <p:nvSpPr>
          <p:cNvPr id="13" name="Shape 10"/>
          <p:cNvSpPr/>
          <p:nvPr/>
        </p:nvSpPr>
        <p:spPr>
          <a:xfrm>
            <a:off x="6156067" y="4072652"/>
            <a:ext cx="388739" cy="388739"/>
          </a:xfrm>
          <a:prstGeom prst="roundRect">
            <a:avLst>
              <a:gd name="adj" fmla="val 26674"/>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p>
      <p:sp>
        <p:nvSpPr>
          <p:cNvPr id="14" name="Text 11"/>
          <p:cNvSpPr/>
          <p:nvPr/>
        </p:nvSpPr>
        <p:spPr>
          <a:xfrm>
            <a:off x="6275249" y="4137422"/>
            <a:ext cx="150376" cy="259199"/>
          </a:xfrm>
          <a:prstGeom prst="rect">
            <a:avLst/>
          </a:prstGeom>
          <a:noFill/>
          <a:ln/>
        </p:spPr>
        <p:txBody>
          <a:bodyPr wrap="none" rtlCol="0" anchor="t"/>
          <a:lstStyle/>
          <a:p>
            <a:pPr marL="0" indent="0" algn="ctr">
              <a:lnSpc>
                <a:spcPts val="2041"/>
              </a:lnSpc>
              <a:buNone/>
            </a:pPr>
            <a:r>
              <a:rPr lang="en-US" sz="2041" b="1" dirty="0">
                <a:solidFill>
                  <a:srgbClr val="282824"/>
                </a:solidFill>
                <a:latin typeface="Lato" pitchFamily="34" charset="0"/>
                <a:ea typeface="Lato" pitchFamily="34" charset="-122"/>
                <a:cs typeface="Lato" pitchFamily="34" charset="-120"/>
              </a:rPr>
              <a:t>2</a:t>
            </a:r>
            <a:endParaRPr lang="en-US" sz="2041" dirty="0"/>
          </a:p>
        </p:txBody>
      </p:sp>
      <p:sp>
        <p:nvSpPr>
          <p:cNvPr id="15" name="Text 12"/>
          <p:cNvSpPr/>
          <p:nvPr/>
        </p:nvSpPr>
        <p:spPr>
          <a:xfrm>
            <a:off x="7300913" y="4051102"/>
            <a:ext cx="5112901" cy="269915"/>
          </a:xfrm>
          <a:prstGeom prst="rect">
            <a:avLst/>
          </a:prstGeom>
          <a:noFill/>
          <a:ln/>
        </p:spPr>
        <p:txBody>
          <a:bodyPr wrap="none" rtlCol="0" anchor="t"/>
          <a:lstStyle/>
          <a:p>
            <a:pPr marL="0" indent="0" algn="l">
              <a:lnSpc>
                <a:spcPts val="2126"/>
              </a:lnSpc>
              <a:buNone/>
            </a:pPr>
            <a:r>
              <a:rPr lang="en-US" sz="2000" b="1" dirty="0">
                <a:solidFill>
                  <a:srgbClr val="282824"/>
                </a:solidFill>
                <a:latin typeface="Lato" pitchFamily="34" charset="0"/>
                <a:ea typeface="Lato" pitchFamily="34" charset="-122"/>
                <a:cs typeface="Lato" pitchFamily="34" charset="-120"/>
              </a:rPr>
              <a:t>President's Emergency Plan for AIDS Relief (PEPFAR)</a:t>
            </a:r>
            <a:endParaRPr lang="en-US" sz="2000" dirty="0"/>
          </a:p>
        </p:txBody>
      </p:sp>
      <p:sp>
        <p:nvSpPr>
          <p:cNvPr id="16" name="Text 13"/>
          <p:cNvSpPr/>
          <p:nvPr/>
        </p:nvSpPr>
        <p:spPr>
          <a:xfrm>
            <a:off x="7300913" y="4424600"/>
            <a:ext cx="6724650" cy="967859"/>
          </a:xfrm>
          <a:prstGeom prst="rect">
            <a:avLst/>
          </a:prstGeom>
          <a:noFill/>
          <a:ln/>
        </p:spPr>
        <p:txBody>
          <a:bodyPr wrap="square" rtlCol="0" anchor="t"/>
          <a:lstStyle/>
          <a:p>
            <a:pPr marL="0" indent="0" algn="l">
              <a:lnSpc>
                <a:spcPts val="2177"/>
              </a:lnSpc>
              <a:buNone/>
            </a:pPr>
            <a:r>
              <a:rPr lang="en-US" b="1" dirty="0">
                <a:solidFill>
                  <a:srgbClr val="4A4A45"/>
                </a:solidFill>
                <a:latin typeface="Lato" pitchFamily="34" charset="0"/>
                <a:ea typeface="Lato" pitchFamily="34" charset="-122"/>
                <a:cs typeface="Lato" pitchFamily="34" charset="-120"/>
              </a:rPr>
              <a:t>PEPFAR is a US government initiative providing funding and technical assistance to countries with high HIV burdens, focusing on prevention, treatment, and care.</a:t>
            </a:r>
            <a:endParaRPr lang="en-US" b="1" dirty="0"/>
          </a:p>
        </p:txBody>
      </p:sp>
      <p:sp>
        <p:nvSpPr>
          <p:cNvPr id="17" name="Shape 14"/>
          <p:cNvSpPr/>
          <p:nvPr/>
        </p:nvSpPr>
        <p:spPr>
          <a:xfrm>
            <a:off x="6544806" y="5694640"/>
            <a:ext cx="604837" cy="34528"/>
          </a:xfrm>
          <a:prstGeom prst="rect">
            <a:avLst/>
          </a:prstGeom>
          <a:solidFill>
            <a:srgbClr val="CDCDCA"/>
          </a:solidFill>
          <a:ln/>
        </p:spPr>
      </p:sp>
      <p:sp>
        <p:nvSpPr>
          <p:cNvPr id="18" name="Shape 15"/>
          <p:cNvSpPr/>
          <p:nvPr/>
        </p:nvSpPr>
        <p:spPr>
          <a:xfrm>
            <a:off x="6156067" y="5517594"/>
            <a:ext cx="388739" cy="388739"/>
          </a:xfrm>
          <a:prstGeom prst="roundRect">
            <a:avLst>
              <a:gd name="adj" fmla="val 26674"/>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p>
      <p:sp>
        <p:nvSpPr>
          <p:cNvPr id="19" name="Text 16"/>
          <p:cNvSpPr/>
          <p:nvPr/>
        </p:nvSpPr>
        <p:spPr>
          <a:xfrm>
            <a:off x="6275249" y="5582364"/>
            <a:ext cx="150376" cy="259199"/>
          </a:xfrm>
          <a:prstGeom prst="rect">
            <a:avLst/>
          </a:prstGeom>
          <a:noFill/>
          <a:ln/>
        </p:spPr>
        <p:txBody>
          <a:bodyPr wrap="none" rtlCol="0" anchor="t"/>
          <a:lstStyle/>
          <a:p>
            <a:pPr marL="0" indent="0" algn="ctr">
              <a:lnSpc>
                <a:spcPts val="2041"/>
              </a:lnSpc>
              <a:buNone/>
            </a:pPr>
            <a:r>
              <a:rPr lang="en-US" sz="2041" b="1" dirty="0">
                <a:solidFill>
                  <a:srgbClr val="282824"/>
                </a:solidFill>
                <a:latin typeface="Lato" pitchFamily="34" charset="0"/>
                <a:ea typeface="Lato" pitchFamily="34" charset="-122"/>
                <a:cs typeface="Lato" pitchFamily="34" charset="-120"/>
              </a:rPr>
              <a:t>3</a:t>
            </a:r>
            <a:endParaRPr lang="en-US" sz="2041" dirty="0"/>
          </a:p>
        </p:txBody>
      </p:sp>
      <p:sp>
        <p:nvSpPr>
          <p:cNvPr id="20" name="Text 17"/>
          <p:cNvSpPr/>
          <p:nvPr/>
        </p:nvSpPr>
        <p:spPr>
          <a:xfrm>
            <a:off x="7300913" y="5496044"/>
            <a:ext cx="5410557" cy="269915"/>
          </a:xfrm>
          <a:prstGeom prst="rect">
            <a:avLst/>
          </a:prstGeom>
          <a:noFill/>
          <a:ln/>
        </p:spPr>
        <p:txBody>
          <a:bodyPr wrap="none" rtlCol="0" anchor="t"/>
          <a:lstStyle/>
          <a:p>
            <a:pPr marL="0" indent="0" algn="l">
              <a:lnSpc>
                <a:spcPts val="2126"/>
              </a:lnSpc>
              <a:buNone/>
            </a:pPr>
            <a:r>
              <a:rPr lang="en-US" sz="2000" b="1" dirty="0">
                <a:solidFill>
                  <a:srgbClr val="282824"/>
                </a:solidFill>
                <a:latin typeface="Lato" pitchFamily="34" charset="0"/>
                <a:ea typeface="Lato" pitchFamily="34" charset="-122"/>
                <a:cs typeface="Lato" pitchFamily="34" charset="-120"/>
              </a:rPr>
              <a:t>Joint United Nations Programme on HIV/AIDS (UNAIDS)</a:t>
            </a:r>
            <a:endParaRPr lang="en-US" sz="2000" dirty="0"/>
          </a:p>
        </p:txBody>
      </p:sp>
      <p:sp>
        <p:nvSpPr>
          <p:cNvPr id="21" name="Text 18"/>
          <p:cNvSpPr/>
          <p:nvPr/>
        </p:nvSpPr>
        <p:spPr>
          <a:xfrm>
            <a:off x="7300913" y="5869543"/>
            <a:ext cx="6724650" cy="865794"/>
          </a:xfrm>
          <a:prstGeom prst="rect">
            <a:avLst/>
          </a:prstGeom>
          <a:noFill/>
          <a:ln/>
        </p:spPr>
        <p:txBody>
          <a:bodyPr wrap="square" rtlCol="0" anchor="t"/>
          <a:lstStyle/>
          <a:p>
            <a:pPr marL="0" indent="0" algn="l">
              <a:lnSpc>
                <a:spcPts val="2177"/>
              </a:lnSpc>
              <a:buNone/>
            </a:pPr>
            <a:r>
              <a:rPr lang="en-US" b="1" dirty="0">
                <a:solidFill>
                  <a:srgbClr val="4A4A45"/>
                </a:solidFill>
                <a:latin typeface="Lato" pitchFamily="34" charset="0"/>
                <a:ea typeface="Lato" pitchFamily="34" charset="-122"/>
                <a:cs typeface="Lato" pitchFamily="34" charset="-120"/>
              </a:rPr>
              <a:t>UNAIDS leads and coordinates the global HIV response, advocating for policies, mobilizing resources, and promoting access to HIV services.</a:t>
            </a:r>
            <a:endParaRPr lang="en-US" b="1"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name="Slide 27">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24289"/>
            <a:ext cx="14630400" cy="8230076"/>
          </a:xfrm>
          <a:prstGeom prst="rect">
            <a:avLst/>
          </a:prstGeom>
          <a:solidFill>
            <a:schemeClr val="bg1"/>
          </a:solidFill>
          <a:ln/>
        </p:spPr>
      </p:sp>
      <p:sp>
        <p:nvSpPr>
          <p:cNvPr id="4" name="Text 2"/>
          <p:cNvSpPr/>
          <p:nvPr/>
        </p:nvSpPr>
        <p:spPr>
          <a:xfrm>
            <a:off x="2240280" y="510897"/>
            <a:ext cx="10617076" cy="580668"/>
          </a:xfrm>
          <a:prstGeom prst="rect">
            <a:avLst/>
          </a:prstGeom>
          <a:noFill/>
          <a:ln/>
        </p:spPr>
        <p:txBody>
          <a:bodyPr wrap="none" rtlCol="0" anchor="t"/>
          <a:lstStyle/>
          <a:p>
            <a:pPr marL="0" indent="0">
              <a:lnSpc>
                <a:spcPts val="4572"/>
              </a:lnSpc>
              <a:buNone/>
            </a:pPr>
            <a:r>
              <a:rPr lang="en-US" sz="3658" b="1" dirty="0">
                <a:latin typeface="Lato" pitchFamily="34" charset="0"/>
                <a:ea typeface="Lato" pitchFamily="34" charset="-122"/>
                <a:cs typeface="Lato" pitchFamily="34" charset="-120"/>
              </a:rPr>
              <a:t>Challenges and barriers in the HIV response</a:t>
            </a:r>
            <a:endParaRPr lang="en-US" sz="3658" dirty="0"/>
          </a:p>
        </p:txBody>
      </p:sp>
      <p:sp>
        <p:nvSpPr>
          <p:cNvPr id="5" name="Shape 3"/>
          <p:cNvSpPr/>
          <p:nvPr/>
        </p:nvSpPr>
        <p:spPr>
          <a:xfrm>
            <a:off x="2240280" y="1463159"/>
            <a:ext cx="1268730" cy="1070491"/>
          </a:xfrm>
          <a:prstGeom prst="roundRect">
            <a:avLst>
              <a:gd name="adj" fmla="val 10415"/>
            </a:avLst>
          </a:prstGeom>
          <a:solidFill>
            <a:schemeClr val="accent6">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p>
      <p:sp>
        <p:nvSpPr>
          <p:cNvPr id="6" name="Text 4"/>
          <p:cNvSpPr/>
          <p:nvPr/>
        </p:nvSpPr>
        <p:spPr>
          <a:xfrm>
            <a:off x="2426018" y="1812607"/>
            <a:ext cx="134779" cy="371594"/>
          </a:xfrm>
          <a:prstGeom prst="rect">
            <a:avLst/>
          </a:prstGeom>
          <a:noFill/>
          <a:ln/>
        </p:spPr>
        <p:txBody>
          <a:bodyPr wrap="none" rtlCol="0" anchor="t"/>
          <a:lstStyle/>
          <a:p>
            <a:pPr marL="0" indent="0" algn="ctr">
              <a:lnSpc>
                <a:spcPts val="2926"/>
              </a:lnSpc>
              <a:buNone/>
            </a:pPr>
            <a:r>
              <a:rPr lang="en-US" sz="1829" b="1" dirty="0">
                <a:solidFill>
                  <a:srgbClr val="282824"/>
                </a:solidFill>
                <a:latin typeface="Lato" pitchFamily="34" charset="0"/>
                <a:ea typeface="Lato" pitchFamily="34" charset="-122"/>
                <a:cs typeface="Lato" pitchFamily="34" charset="-120"/>
              </a:rPr>
              <a:t>1</a:t>
            </a:r>
            <a:endParaRPr lang="en-US" sz="1829" dirty="0"/>
          </a:p>
        </p:txBody>
      </p:sp>
      <p:sp>
        <p:nvSpPr>
          <p:cNvPr id="7" name="Text 5"/>
          <p:cNvSpPr/>
          <p:nvPr/>
        </p:nvSpPr>
        <p:spPr>
          <a:xfrm>
            <a:off x="3694748" y="1648897"/>
            <a:ext cx="2322552" cy="290274"/>
          </a:xfrm>
          <a:prstGeom prst="rect">
            <a:avLst/>
          </a:prstGeom>
          <a:noFill/>
          <a:ln/>
        </p:spPr>
        <p:txBody>
          <a:bodyPr wrap="none" rtlCol="0" anchor="t"/>
          <a:lstStyle/>
          <a:p>
            <a:pPr marL="0" indent="0" algn="l">
              <a:lnSpc>
                <a:spcPts val="2286"/>
              </a:lnSpc>
              <a:buNone/>
            </a:pPr>
            <a:r>
              <a:rPr lang="en-US" sz="2800" b="1" dirty="0">
                <a:latin typeface="Lato" pitchFamily="34" charset="0"/>
                <a:ea typeface="Lato" pitchFamily="34" charset="-122"/>
                <a:cs typeface="Lato" pitchFamily="34" charset="-120"/>
              </a:rPr>
              <a:t>Financial</a:t>
            </a:r>
            <a:r>
              <a:rPr lang="en-US" sz="2800" b="1" dirty="0">
                <a:solidFill>
                  <a:srgbClr val="282824"/>
                </a:solidFill>
                <a:latin typeface="Lato" pitchFamily="34" charset="0"/>
                <a:ea typeface="Lato" pitchFamily="34" charset="-122"/>
                <a:cs typeface="Lato" pitchFamily="34" charset="-120"/>
              </a:rPr>
              <a:t> Constraints</a:t>
            </a:r>
            <a:endParaRPr lang="en-US" sz="2800" dirty="0"/>
          </a:p>
        </p:txBody>
      </p:sp>
      <p:sp>
        <p:nvSpPr>
          <p:cNvPr id="8" name="Text 6"/>
          <p:cNvSpPr/>
          <p:nvPr/>
        </p:nvSpPr>
        <p:spPr>
          <a:xfrm>
            <a:off x="3694748" y="2050613"/>
            <a:ext cx="3894058" cy="297299"/>
          </a:xfrm>
          <a:prstGeom prst="rect">
            <a:avLst/>
          </a:prstGeom>
          <a:noFill/>
          <a:ln/>
        </p:spPr>
        <p:txBody>
          <a:bodyPr wrap="none" rtlCol="0" anchor="t"/>
          <a:lstStyle/>
          <a:p>
            <a:pPr marL="0" indent="0" algn="l">
              <a:lnSpc>
                <a:spcPts val="2341"/>
              </a:lnSpc>
              <a:buNone/>
            </a:pPr>
            <a:r>
              <a:rPr lang="en-US" sz="2400" dirty="0">
                <a:latin typeface="Lato" pitchFamily="34" charset="0"/>
                <a:ea typeface="Lato" pitchFamily="34" charset="-122"/>
                <a:cs typeface="Lato" pitchFamily="34" charset="-120"/>
              </a:rPr>
              <a:t>Limited resources hinder program effectiveness.</a:t>
            </a:r>
            <a:endParaRPr lang="en-US" sz="2400" dirty="0"/>
          </a:p>
        </p:txBody>
      </p:sp>
      <p:sp>
        <p:nvSpPr>
          <p:cNvPr id="9" name="Shape 7"/>
          <p:cNvSpPr/>
          <p:nvPr/>
        </p:nvSpPr>
        <p:spPr>
          <a:xfrm>
            <a:off x="3601879" y="2513409"/>
            <a:ext cx="8695373" cy="18574"/>
          </a:xfrm>
          <a:prstGeom prst="rect">
            <a:avLst/>
          </a:prstGeom>
          <a:solidFill>
            <a:srgbClr val="CDCDCA"/>
          </a:solidFill>
          <a:ln/>
        </p:spPr>
      </p:sp>
      <p:sp>
        <p:nvSpPr>
          <p:cNvPr id="10" name="Shape 8"/>
          <p:cNvSpPr/>
          <p:nvPr/>
        </p:nvSpPr>
        <p:spPr>
          <a:xfrm>
            <a:off x="2240280" y="2626519"/>
            <a:ext cx="2537460" cy="1070491"/>
          </a:xfrm>
          <a:prstGeom prst="roundRect">
            <a:avLst>
              <a:gd name="adj" fmla="val 10415"/>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p>
      <p:sp>
        <p:nvSpPr>
          <p:cNvPr id="11" name="Text 9"/>
          <p:cNvSpPr/>
          <p:nvPr/>
        </p:nvSpPr>
        <p:spPr>
          <a:xfrm>
            <a:off x="2426018" y="2975967"/>
            <a:ext cx="134779" cy="371594"/>
          </a:xfrm>
          <a:prstGeom prst="rect">
            <a:avLst/>
          </a:prstGeom>
          <a:noFill/>
          <a:ln/>
        </p:spPr>
        <p:txBody>
          <a:bodyPr wrap="none" rtlCol="0" anchor="t"/>
          <a:lstStyle/>
          <a:p>
            <a:pPr marL="0" indent="0" algn="ctr">
              <a:lnSpc>
                <a:spcPts val="2926"/>
              </a:lnSpc>
              <a:buNone/>
            </a:pPr>
            <a:r>
              <a:rPr lang="en-US" sz="1829" b="1" dirty="0">
                <a:solidFill>
                  <a:srgbClr val="282824"/>
                </a:solidFill>
                <a:latin typeface="Lato" pitchFamily="34" charset="0"/>
                <a:ea typeface="Lato" pitchFamily="34" charset="-122"/>
                <a:cs typeface="Lato" pitchFamily="34" charset="-120"/>
              </a:rPr>
              <a:t>2</a:t>
            </a:r>
            <a:endParaRPr lang="en-US" sz="1829" dirty="0"/>
          </a:p>
        </p:txBody>
      </p:sp>
      <p:sp>
        <p:nvSpPr>
          <p:cNvPr id="12" name="Text 10"/>
          <p:cNvSpPr/>
          <p:nvPr/>
        </p:nvSpPr>
        <p:spPr>
          <a:xfrm>
            <a:off x="4963478" y="2812256"/>
            <a:ext cx="4505642" cy="290274"/>
          </a:xfrm>
          <a:prstGeom prst="rect">
            <a:avLst/>
          </a:prstGeom>
          <a:noFill/>
          <a:ln/>
        </p:spPr>
        <p:txBody>
          <a:bodyPr wrap="none" rtlCol="0" anchor="t"/>
          <a:lstStyle/>
          <a:p>
            <a:pPr marL="0" indent="0" algn="l">
              <a:lnSpc>
                <a:spcPts val="2286"/>
              </a:lnSpc>
              <a:buNone/>
            </a:pPr>
            <a:r>
              <a:rPr lang="en-US" sz="2800" b="1" dirty="0">
                <a:solidFill>
                  <a:srgbClr val="282824"/>
                </a:solidFill>
                <a:latin typeface="Lato" pitchFamily="34" charset="0"/>
                <a:ea typeface="Lato" pitchFamily="34" charset="-122"/>
                <a:cs typeface="Lato" pitchFamily="34" charset="-120"/>
              </a:rPr>
              <a:t>Stigma and Discrimination</a:t>
            </a:r>
            <a:endParaRPr lang="en-US" sz="2800" dirty="0"/>
          </a:p>
        </p:txBody>
      </p:sp>
      <p:sp>
        <p:nvSpPr>
          <p:cNvPr id="13" name="Text 11"/>
          <p:cNvSpPr/>
          <p:nvPr/>
        </p:nvSpPr>
        <p:spPr>
          <a:xfrm>
            <a:off x="4963478" y="3213973"/>
            <a:ext cx="3613428" cy="297299"/>
          </a:xfrm>
          <a:prstGeom prst="rect">
            <a:avLst/>
          </a:prstGeom>
          <a:noFill/>
          <a:ln/>
        </p:spPr>
        <p:txBody>
          <a:bodyPr wrap="none" rtlCol="0" anchor="t"/>
          <a:lstStyle/>
          <a:p>
            <a:pPr marL="0" indent="0" algn="l">
              <a:lnSpc>
                <a:spcPts val="2341"/>
              </a:lnSpc>
              <a:buNone/>
            </a:pPr>
            <a:r>
              <a:rPr lang="en-US" sz="2400" dirty="0">
                <a:latin typeface="Lato" pitchFamily="34" charset="0"/>
                <a:ea typeface="Lato" pitchFamily="34" charset="-122"/>
                <a:cs typeface="Lato" pitchFamily="34" charset="-120"/>
              </a:rPr>
              <a:t>Prejudice and bias impede access to services.</a:t>
            </a:r>
            <a:endParaRPr lang="en-US" sz="2400" dirty="0"/>
          </a:p>
        </p:txBody>
      </p:sp>
      <p:sp>
        <p:nvSpPr>
          <p:cNvPr id="14" name="Shape 12"/>
          <p:cNvSpPr/>
          <p:nvPr/>
        </p:nvSpPr>
        <p:spPr>
          <a:xfrm>
            <a:off x="4870609" y="3676769"/>
            <a:ext cx="7426642" cy="18574"/>
          </a:xfrm>
          <a:prstGeom prst="rect">
            <a:avLst/>
          </a:prstGeom>
          <a:solidFill>
            <a:srgbClr val="CDCDCA"/>
          </a:solidFill>
          <a:ln/>
        </p:spPr>
      </p:sp>
      <p:sp>
        <p:nvSpPr>
          <p:cNvPr id="15" name="Shape 13"/>
          <p:cNvSpPr/>
          <p:nvPr/>
        </p:nvSpPr>
        <p:spPr>
          <a:xfrm>
            <a:off x="2240280" y="3789878"/>
            <a:ext cx="3806190" cy="1070491"/>
          </a:xfrm>
          <a:prstGeom prst="roundRect">
            <a:avLst>
              <a:gd name="adj" fmla="val 10415"/>
            </a:avLst>
          </a:prstGeom>
          <a:solidFill>
            <a:schemeClr val="accent5">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p>
      <p:sp>
        <p:nvSpPr>
          <p:cNvPr id="16" name="Text 14"/>
          <p:cNvSpPr/>
          <p:nvPr/>
        </p:nvSpPr>
        <p:spPr>
          <a:xfrm>
            <a:off x="2426018" y="4139327"/>
            <a:ext cx="134779" cy="371594"/>
          </a:xfrm>
          <a:prstGeom prst="rect">
            <a:avLst/>
          </a:prstGeom>
          <a:noFill/>
          <a:ln/>
        </p:spPr>
        <p:txBody>
          <a:bodyPr wrap="none" rtlCol="0" anchor="t"/>
          <a:lstStyle/>
          <a:p>
            <a:pPr marL="0" indent="0" algn="ctr">
              <a:lnSpc>
                <a:spcPts val="2926"/>
              </a:lnSpc>
              <a:buNone/>
            </a:pPr>
            <a:r>
              <a:rPr lang="en-US" sz="1829" b="1" dirty="0">
                <a:solidFill>
                  <a:srgbClr val="282824"/>
                </a:solidFill>
                <a:latin typeface="Lato" pitchFamily="34" charset="0"/>
                <a:ea typeface="Lato" pitchFamily="34" charset="-122"/>
                <a:cs typeface="Lato" pitchFamily="34" charset="-120"/>
              </a:rPr>
              <a:t>3</a:t>
            </a:r>
            <a:endParaRPr lang="en-US" sz="1829" dirty="0"/>
          </a:p>
        </p:txBody>
      </p:sp>
      <p:sp>
        <p:nvSpPr>
          <p:cNvPr id="17" name="Text 15"/>
          <p:cNvSpPr/>
          <p:nvPr/>
        </p:nvSpPr>
        <p:spPr>
          <a:xfrm>
            <a:off x="6232208" y="3975616"/>
            <a:ext cx="2322552" cy="290274"/>
          </a:xfrm>
          <a:prstGeom prst="rect">
            <a:avLst/>
          </a:prstGeom>
          <a:noFill/>
          <a:ln/>
        </p:spPr>
        <p:txBody>
          <a:bodyPr wrap="none" rtlCol="0" anchor="t"/>
          <a:lstStyle/>
          <a:p>
            <a:pPr marL="0" indent="0" algn="l">
              <a:lnSpc>
                <a:spcPts val="2286"/>
              </a:lnSpc>
              <a:buNone/>
            </a:pPr>
            <a:r>
              <a:rPr lang="en-US" sz="2800" b="1" dirty="0">
                <a:solidFill>
                  <a:srgbClr val="282824"/>
                </a:solidFill>
                <a:latin typeface="Lato" pitchFamily="34" charset="0"/>
                <a:ea typeface="Lato" pitchFamily="34" charset="-122"/>
                <a:cs typeface="Lato" pitchFamily="34" charset="-120"/>
              </a:rPr>
              <a:t>Lack of Awareness</a:t>
            </a:r>
            <a:endParaRPr lang="en-US" sz="2800" dirty="0"/>
          </a:p>
        </p:txBody>
      </p:sp>
      <p:sp>
        <p:nvSpPr>
          <p:cNvPr id="18" name="Text 16"/>
          <p:cNvSpPr/>
          <p:nvPr/>
        </p:nvSpPr>
        <p:spPr>
          <a:xfrm>
            <a:off x="6120698" y="4377333"/>
            <a:ext cx="8509702" cy="551140"/>
          </a:xfrm>
          <a:prstGeom prst="rect">
            <a:avLst/>
          </a:prstGeom>
          <a:noFill/>
          <a:ln/>
        </p:spPr>
        <p:txBody>
          <a:bodyPr wrap="none" rtlCol="0" anchor="t"/>
          <a:lstStyle/>
          <a:p>
            <a:pPr marL="0" indent="0" algn="l">
              <a:lnSpc>
                <a:spcPts val="2341"/>
              </a:lnSpc>
              <a:buNone/>
            </a:pPr>
            <a:r>
              <a:rPr lang="en-US" sz="2400" dirty="0">
                <a:solidFill>
                  <a:srgbClr val="4A4A45"/>
                </a:solidFill>
                <a:latin typeface="Lato" pitchFamily="34" charset="0"/>
                <a:ea typeface="Lato" pitchFamily="34" charset="-122"/>
                <a:cs typeface="Lato" pitchFamily="34" charset="-120"/>
              </a:rPr>
              <a:t>Insufficient knowledge about HIV transmission and prevention.</a:t>
            </a:r>
            <a:endParaRPr lang="en-US" sz="2400" dirty="0"/>
          </a:p>
        </p:txBody>
      </p:sp>
      <p:sp>
        <p:nvSpPr>
          <p:cNvPr id="19" name="Shape 17"/>
          <p:cNvSpPr/>
          <p:nvPr/>
        </p:nvSpPr>
        <p:spPr>
          <a:xfrm>
            <a:off x="6139339" y="4840129"/>
            <a:ext cx="6157913" cy="18574"/>
          </a:xfrm>
          <a:prstGeom prst="rect">
            <a:avLst/>
          </a:prstGeom>
          <a:solidFill>
            <a:srgbClr val="CDCDCA"/>
          </a:solidFill>
          <a:ln/>
        </p:spPr>
      </p:sp>
      <p:sp>
        <p:nvSpPr>
          <p:cNvPr id="20" name="Shape 18"/>
          <p:cNvSpPr/>
          <p:nvPr/>
        </p:nvSpPr>
        <p:spPr>
          <a:xfrm>
            <a:off x="2240280" y="4953238"/>
            <a:ext cx="4918803" cy="1367790"/>
          </a:xfrm>
          <a:prstGeom prst="roundRect">
            <a:avLst>
              <a:gd name="adj" fmla="val 8151"/>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p>
      <p:sp>
        <p:nvSpPr>
          <p:cNvPr id="21" name="Text 19"/>
          <p:cNvSpPr/>
          <p:nvPr/>
        </p:nvSpPr>
        <p:spPr>
          <a:xfrm>
            <a:off x="2426018" y="5451277"/>
            <a:ext cx="134779" cy="371594"/>
          </a:xfrm>
          <a:prstGeom prst="rect">
            <a:avLst/>
          </a:prstGeom>
          <a:noFill/>
          <a:ln/>
        </p:spPr>
        <p:txBody>
          <a:bodyPr wrap="none" rtlCol="0" anchor="t"/>
          <a:lstStyle/>
          <a:p>
            <a:pPr marL="0" indent="0" algn="ctr">
              <a:lnSpc>
                <a:spcPts val="2926"/>
              </a:lnSpc>
              <a:buNone/>
            </a:pPr>
            <a:r>
              <a:rPr lang="en-US" sz="1829" b="1" dirty="0">
                <a:solidFill>
                  <a:srgbClr val="282824"/>
                </a:solidFill>
                <a:latin typeface="Lato" pitchFamily="34" charset="0"/>
                <a:ea typeface="Lato" pitchFamily="34" charset="-122"/>
                <a:cs typeface="Lato" pitchFamily="34" charset="-120"/>
              </a:rPr>
              <a:t>4</a:t>
            </a:r>
            <a:endParaRPr lang="en-US" sz="1829" dirty="0"/>
          </a:p>
        </p:txBody>
      </p:sp>
      <p:sp>
        <p:nvSpPr>
          <p:cNvPr id="22" name="Text 20"/>
          <p:cNvSpPr/>
          <p:nvPr/>
        </p:nvSpPr>
        <p:spPr>
          <a:xfrm>
            <a:off x="7500938" y="5138976"/>
            <a:ext cx="2322552" cy="290274"/>
          </a:xfrm>
          <a:prstGeom prst="rect">
            <a:avLst/>
          </a:prstGeom>
          <a:noFill/>
          <a:ln/>
        </p:spPr>
        <p:txBody>
          <a:bodyPr wrap="none" rtlCol="0" anchor="t"/>
          <a:lstStyle/>
          <a:p>
            <a:pPr marL="0" indent="0" algn="l">
              <a:lnSpc>
                <a:spcPts val="2286"/>
              </a:lnSpc>
              <a:buNone/>
            </a:pPr>
            <a:r>
              <a:rPr lang="en-US" sz="2800" b="1" dirty="0">
                <a:solidFill>
                  <a:srgbClr val="282824"/>
                </a:solidFill>
                <a:latin typeface="Lato" pitchFamily="34" charset="0"/>
                <a:ea typeface="Lato" pitchFamily="34" charset="-122"/>
                <a:cs typeface="Lato" pitchFamily="34" charset="-120"/>
              </a:rPr>
              <a:t>Treatment Access</a:t>
            </a:r>
            <a:endParaRPr lang="en-US" sz="2800" dirty="0"/>
          </a:p>
        </p:txBody>
      </p:sp>
      <p:sp>
        <p:nvSpPr>
          <p:cNvPr id="23" name="Text 21"/>
          <p:cNvSpPr/>
          <p:nvPr/>
        </p:nvSpPr>
        <p:spPr>
          <a:xfrm>
            <a:off x="7500938" y="5540693"/>
            <a:ext cx="5256057" cy="594598"/>
          </a:xfrm>
          <a:prstGeom prst="rect">
            <a:avLst/>
          </a:prstGeom>
          <a:noFill/>
          <a:ln/>
        </p:spPr>
        <p:txBody>
          <a:bodyPr wrap="square" rtlCol="0" anchor="t"/>
          <a:lstStyle/>
          <a:p>
            <a:pPr marL="0" indent="0" algn="l">
              <a:lnSpc>
                <a:spcPts val="2341"/>
              </a:lnSpc>
              <a:buNone/>
            </a:pPr>
            <a:r>
              <a:rPr lang="en-US" sz="2400" dirty="0">
                <a:latin typeface="Lato" pitchFamily="34" charset="0"/>
                <a:ea typeface="Lato" pitchFamily="34" charset="-122"/>
                <a:cs typeface="Lato" pitchFamily="34" charset="-120"/>
              </a:rPr>
              <a:t>Unequal distribution of resources limits access to medication.</a:t>
            </a:r>
            <a:endParaRPr lang="en-US" sz="2400" dirty="0"/>
          </a:p>
        </p:txBody>
      </p:sp>
      <p:sp>
        <p:nvSpPr>
          <p:cNvPr id="24" name="Text 22"/>
          <p:cNvSpPr/>
          <p:nvPr/>
        </p:nvSpPr>
        <p:spPr>
          <a:xfrm>
            <a:off x="2240280" y="6529983"/>
            <a:ext cx="10249086" cy="1599256"/>
          </a:xfrm>
          <a:prstGeom prst="rect">
            <a:avLst/>
          </a:prstGeom>
          <a:noFill/>
          <a:ln/>
        </p:spPr>
        <p:txBody>
          <a:bodyPr wrap="square" rtlCol="0" anchor="t"/>
          <a:lstStyle/>
          <a:p>
            <a:pPr marL="342900" indent="-342900">
              <a:lnSpc>
                <a:spcPts val="2341"/>
              </a:lnSpc>
              <a:buFont typeface="Wingdings" panose="05000000000000000000" pitchFamily="2" charset="2"/>
              <a:buChar char="q"/>
            </a:pPr>
            <a:r>
              <a:rPr lang="en-US" sz="2000" dirty="0">
                <a:solidFill>
                  <a:srgbClr val="4A4A45"/>
                </a:solidFill>
                <a:latin typeface="Lato" pitchFamily="34" charset="0"/>
                <a:ea typeface="Lato" pitchFamily="34" charset="-122"/>
                <a:cs typeface="Lato" pitchFamily="34" charset="-120"/>
              </a:rPr>
              <a:t>Addressing the HIV epidemic faces numerous challenges. Financial constraints limit the scale and effectiveness of programs</a:t>
            </a:r>
            <a:r>
              <a:rPr lang="en-US" sz="2000" dirty="0" smtClean="0">
                <a:solidFill>
                  <a:srgbClr val="4A4A45"/>
                </a:solidFill>
                <a:latin typeface="Lato" pitchFamily="34" charset="0"/>
                <a:ea typeface="Lato" pitchFamily="34" charset="-122"/>
                <a:cs typeface="Lato" pitchFamily="34" charset="-120"/>
              </a:rPr>
              <a:t>.</a:t>
            </a:r>
          </a:p>
          <a:p>
            <a:pPr marL="342900" indent="-342900">
              <a:lnSpc>
                <a:spcPts val="2341"/>
              </a:lnSpc>
              <a:buFont typeface="Wingdings" panose="05000000000000000000" pitchFamily="2" charset="2"/>
              <a:buChar char="q"/>
            </a:pPr>
            <a:r>
              <a:rPr lang="en-US" sz="2000" dirty="0" smtClean="0">
                <a:solidFill>
                  <a:srgbClr val="4A4A45"/>
                </a:solidFill>
                <a:latin typeface="Lato" pitchFamily="34" charset="0"/>
                <a:ea typeface="Lato" pitchFamily="34" charset="-122"/>
                <a:cs typeface="Lato" pitchFamily="34" charset="-120"/>
              </a:rPr>
              <a:t>Stigma </a:t>
            </a:r>
            <a:r>
              <a:rPr lang="en-US" sz="2000" dirty="0">
                <a:solidFill>
                  <a:srgbClr val="4A4A45"/>
                </a:solidFill>
                <a:latin typeface="Lato" pitchFamily="34" charset="0"/>
                <a:ea typeface="Lato" pitchFamily="34" charset="-122"/>
                <a:cs typeface="Lato" pitchFamily="34" charset="-120"/>
              </a:rPr>
              <a:t>and discrimination create barriers to care, deterring people from seeking services. </a:t>
            </a:r>
            <a:endParaRPr lang="en-US" sz="2000" dirty="0"/>
          </a:p>
        </p:txBody>
      </p:sp>
      <p:pic>
        <p:nvPicPr>
          <p:cNvPr id="5122" name="Picture 2" descr="ARV treatment gap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9489" y="5050711"/>
            <a:ext cx="1764506" cy="116994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5126" name="Picture 6" descr="Honoring HIV/AIDS Awareness Mon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6289" y="3862348"/>
            <a:ext cx="1211263" cy="93210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5128" name="Picture 8" descr="Discrimination and Stigma Against People With Mental Disorders | Blog |  TalktoAng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1907" y="2807704"/>
            <a:ext cx="1684734" cy="74488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5130" name="Picture 10" descr="HIV AIDS: Fighting HIV AIDS Worldwide ..."/>
          <p:cNvPicPr>
            <a:picLocks noChangeAspect="1" noChangeArrowheads="1"/>
          </p:cNvPicPr>
          <p:nvPr/>
        </p:nvPicPr>
        <p:blipFill rotWithShape="1">
          <a:blip r:embed="rId6">
            <a:extLst>
              <a:ext uri="{28A0092B-C50C-407E-A947-70E740481C1C}">
                <a14:useLocalDpi xmlns:a14="http://schemas.microsoft.com/office/drawing/2010/main" val="0"/>
              </a:ext>
            </a:extLst>
          </a:blip>
          <a:srcRect l="7422" r="23956"/>
          <a:stretch/>
        </p:blipFill>
        <p:spPr bwMode="auto">
          <a:xfrm>
            <a:off x="2685575" y="1742337"/>
            <a:ext cx="667702" cy="54488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chemeClr val="bg1"/>
          </a:solidFill>
          <a:ln/>
        </p:spPr>
      </p:sp>
      <p:sp>
        <p:nvSpPr>
          <p:cNvPr id="4" name="Text 2"/>
          <p:cNvSpPr/>
          <p:nvPr/>
        </p:nvSpPr>
        <p:spPr>
          <a:xfrm>
            <a:off x="2876556" y="578882"/>
            <a:ext cx="7605594" cy="656987"/>
          </a:xfrm>
          <a:prstGeom prst="rect">
            <a:avLst/>
          </a:prstGeom>
          <a:noFill/>
          <a:ln/>
        </p:spPr>
        <p:txBody>
          <a:bodyPr wrap="none" rtlCol="0" anchor="t"/>
          <a:lstStyle/>
          <a:p>
            <a:pPr marL="0" indent="0" algn="ctr">
              <a:lnSpc>
                <a:spcPts val="5174"/>
              </a:lnSpc>
              <a:buNone/>
            </a:pPr>
            <a:r>
              <a:rPr lang="en-US" sz="4400" b="1" dirty="0">
                <a:solidFill>
                  <a:srgbClr val="282824"/>
                </a:solidFill>
                <a:effectLst>
                  <a:outerShdw blurRad="38100" dist="38100" dir="2700000" algn="tl">
                    <a:srgbClr val="000000">
                      <a:alpha val="43137"/>
                    </a:srgbClr>
                  </a:outerShdw>
                </a:effectLst>
                <a:latin typeface="Lato" pitchFamily="34" charset="0"/>
                <a:ea typeface="Lato" pitchFamily="34" charset="-122"/>
                <a:cs typeface="Lato" pitchFamily="34" charset="-120"/>
              </a:rPr>
              <a:t>Modes of HIV Transmission</a:t>
            </a:r>
            <a:endParaRPr lang="en-US" sz="4400" dirty="0">
              <a:effectLst>
                <a:outerShdw blurRad="38100" dist="38100" dir="2700000" algn="tl">
                  <a:srgbClr val="000000">
                    <a:alpha val="43137"/>
                  </a:srgbClr>
                </a:outerShdw>
              </a:effectLst>
            </a:endParaRPr>
          </a:p>
        </p:txBody>
      </p:sp>
      <p:pic>
        <p:nvPicPr>
          <p:cNvPr id="5" name="Image 0" descr="preencoded.png"/>
          <p:cNvPicPr>
            <a:picLocks noChangeAspect="1"/>
          </p:cNvPicPr>
          <p:nvPr/>
        </p:nvPicPr>
        <p:blipFill>
          <a:blip r:embed="rId3"/>
          <a:stretch>
            <a:fillRect/>
          </a:stretch>
        </p:blipFill>
        <p:spPr>
          <a:xfrm>
            <a:off x="3495794" y="1656397"/>
            <a:ext cx="1895237" cy="1547932"/>
          </a:xfrm>
          <a:prstGeom prst="rect">
            <a:avLst/>
          </a:prstGeom>
        </p:spPr>
      </p:pic>
      <p:sp>
        <p:nvSpPr>
          <p:cNvPr id="6" name="Text 3"/>
          <p:cNvSpPr/>
          <p:nvPr/>
        </p:nvSpPr>
        <p:spPr>
          <a:xfrm>
            <a:off x="4367093" y="2420660"/>
            <a:ext cx="152519" cy="420529"/>
          </a:xfrm>
          <a:prstGeom prst="rect">
            <a:avLst/>
          </a:prstGeom>
          <a:noFill/>
          <a:ln/>
        </p:spPr>
        <p:txBody>
          <a:bodyPr wrap="none" rtlCol="0" anchor="t"/>
          <a:lstStyle/>
          <a:p>
            <a:pPr marL="0" indent="0" algn="ctr">
              <a:lnSpc>
                <a:spcPts val="3312"/>
              </a:lnSpc>
              <a:buNone/>
            </a:pPr>
            <a:r>
              <a:rPr lang="en-US" sz="2070" b="1" dirty="0">
                <a:solidFill>
                  <a:srgbClr val="282824"/>
                </a:solidFill>
                <a:latin typeface="Lato" pitchFamily="34" charset="0"/>
                <a:ea typeface="Lato" pitchFamily="34" charset="-122"/>
                <a:cs typeface="Lato" pitchFamily="34" charset="-120"/>
              </a:rPr>
              <a:t>1</a:t>
            </a:r>
            <a:endParaRPr lang="en-US" sz="2070" dirty="0"/>
          </a:p>
        </p:txBody>
      </p:sp>
      <p:sp>
        <p:nvSpPr>
          <p:cNvPr id="7" name="Text 4"/>
          <p:cNvSpPr/>
          <p:nvPr/>
        </p:nvSpPr>
        <p:spPr>
          <a:xfrm>
            <a:off x="5601295" y="2034778"/>
            <a:ext cx="2628424" cy="328613"/>
          </a:xfrm>
          <a:prstGeom prst="rect">
            <a:avLst/>
          </a:prstGeom>
          <a:noFill/>
          <a:ln/>
        </p:spPr>
        <p:txBody>
          <a:bodyPr wrap="none" rtlCol="0" anchor="t"/>
          <a:lstStyle/>
          <a:p>
            <a:pPr marL="0" indent="0" algn="l">
              <a:lnSpc>
                <a:spcPts val="2587"/>
              </a:lnSpc>
              <a:buNone/>
            </a:pPr>
            <a:r>
              <a:rPr lang="en-US" sz="2800" b="1" dirty="0">
                <a:solidFill>
                  <a:srgbClr val="282824"/>
                </a:solidFill>
                <a:latin typeface="Lato" pitchFamily="34" charset="0"/>
                <a:ea typeface="Lato" pitchFamily="34" charset="-122"/>
                <a:cs typeface="Lato" pitchFamily="34" charset="-120"/>
              </a:rPr>
              <a:t>Sexual Contact</a:t>
            </a:r>
            <a:endParaRPr lang="en-US" sz="2800" dirty="0"/>
          </a:p>
        </p:txBody>
      </p:sp>
      <p:sp>
        <p:nvSpPr>
          <p:cNvPr id="8" name="Text 5"/>
          <p:cNvSpPr/>
          <p:nvPr/>
        </p:nvSpPr>
        <p:spPr>
          <a:xfrm>
            <a:off x="5601295" y="2489478"/>
            <a:ext cx="5910620" cy="336352"/>
          </a:xfrm>
          <a:prstGeom prst="rect">
            <a:avLst/>
          </a:prstGeom>
          <a:noFill/>
          <a:ln/>
        </p:spPr>
        <p:txBody>
          <a:bodyPr wrap="none" rtlCol="0" anchor="t"/>
          <a:lstStyle/>
          <a:p>
            <a:pPr marL="0" indent="0" algn="l">
              <a:lnSpc>
                <a:spcPts val="2649"/>
              </a:lnSpc>
              <a:buNone/>
            </a:pPr>
            <a:r>
              <a:rPr lang="en-US" sz="2000" dirty="0">
                <a:solidFill>
                  <a:srgbClr val="4A4A45"/>
                </a:solidFill>
                <a:latin typeface="Lato" pitchFamily="34" charset="0"/>
                <a:ea typeface="Lato" pitchFamily="34" charset="-122"/>
                <a:cs typeface="Lato" pitchFamily="34" charset="-120"/>
              </a:rPr>
              <a:t>HIV is primarily transmitted through unprotected sexual contact.</a:t>
            </a:r>
            <a:endParaRPr lang="en-US" sz="2000" dirty="0"/>
          </a:p>
        </p:txBody>
      </p:sp>
      <p:sp>
        <p:nvSpPr>
          <p:cNvPr id="9" name="Shape 6"/>
          <p:cNvSpPr/>
          <p:nvPr/>
        </p:nvSpPr>
        <p:spPr>
          <a:xfrm>
            <a:off x="5443538" y="3206621"/>
            <a:ext cx="7562493" cy="21015"/>
          </a:xfrm>
          <a:prstGeom prst="rect">
            <a:avLst/>
          </a:prstGeom>
          <a:solidFill>
            <a:srgbClr val="CDCDCA"/>
          </a:solidFill>
          <a:ln/>
        </p:spPr>
      </p:sp>
      <p:pic>
        <p:nvPicPr>
          <p:cNvPr id="10" name="Image 1" descr="preencoded.png"/>
          <p:cNvPicPr>
            <a:picLocks noChangeAspect="1"/>
          </p:cNvPicPr>
          <p:nvPr/>
        </p:nvPicPr>
        <p:blipFill>
          <a:blip r:embed="rId4"/>
          <a:stretch>
            <a:fillRect/>
          </a:stretch>
        </p:blipFill>
        <p:spPr>
          <a:xfrm>
            <a:off x="2548176" y="3256836"/>
            <a:ext cx="3790593" cy="1547932"/>
          </a:xfrm>
          <a:prstGeom prst="rect">
            <a:avLst/>
          </a:prstGeom>
        </p:spPr>
      </p:pic>
      <p:sp>
        <p:nvSpPr>
          <p:cNvPr id="11" name="Text 7"/>
          <p:cNvSpPr/>
          <p:nvPr/>
        </p:nvSpPr>
        <p:spPr>
          <a:xfrm>
            <a:off x="4367093" y="3820478"/>
            <a:ext cx="152519" cy="420529"/>
          </a:xfrm>
          <a:prstGeom prst="rect">
            <a:avLst/>
          </a:prstGeom>
          <a:noFill/>
          <a:ln/>
        </p:spPr>
        <p:txBody>
          <a:bodyPr wrap="none" rtlCol="0" anchor="t"/>
          <a:lstStyle/>
          <a:p>
            <a:pPr marL="0" indent="0" algn="ctr">
              <a:lnSpc>
                <a:spcPts val="3312"/>
              </a:lnSpc>
              <a:buNone/>
            </a:pPr>
            <a:r>
              <a:rPr lang="en-US" sz="2070" b="1" dirty="0">
                <a:solidFill>
                  <a:srgbClr val="282824"/>
                </a:solidFill>
                <a:latin typeface="Lato" pitchFamily="34" charset="0"/>
                <a:ea typeface="Lato" pitchFamily="34" charset="-122"/>
                <a:cs typeface="Lato" pitchFamily="34" charset="-120"/>
              </a:rPr>
              <a:t>2</a:t>
            </a:r>
            <a:endParaRPr lang="en-US" sz="2070" dirty="0"/>
          </a:p>
        </p:txBody>
      </p:sp>
      <p:sp>
        <p:nvSpPr>
          <p:cNvPr id="12" name="Text 8"/>
          <p:cNvSpPr/>
          <p:nvPr/>
        </p:nvSpPr>
        <p:spPr>
          <a:xfrm>
            <a:off x="6549033" y="3467100"/>
            <a:ext cx="2628424" cy="328613"/>
          </a:xfrm>
          <a:prstGeom prst="rect">
            <a:avLst/>
          </a:prstGeom>
          <a:noFill/>
          <a:ln/>
        </p:spPr>
        <p:txBody>
          <a:bodyPr wrap="none" rtlCol="0" anchor="t"/>
          <a:lstStyle/>
          <a:p>
            <a:pPr marL="0" indent="0" algn="l">
              <a:lnSpc>
                <a:spcPts val="2587"/>
              </a:lnSpc>
              <a:buNone/>
            </a:pPr>
            <a:r>
              <a:rPr lang="en-US" sz="2800" b="1" dirty="0">
                <a:solidFill>
                  <a:srgbClr val="282824"/>
                </a:solidFill>
                <a:latin typeface="Lato" pitchFamily="34" charset="0"/>
                <a:ea typeface="Lato" pitchFamily="34" charset="-122"/>
                <a:cs typeface="Lato" pitchFamily="34" charset="-120"/>
              </a:rPr>
              <a:t>Blood-to-Blood</a:t>
            </a:r>
            <a:endParaRPr lang="en-US" sz="2800" dirty="0"/>
          </a:p>
        </p:txBody>
      </p:sp>
      <p:sp>
        <p:nvSpPr>
          <p:cNvPr id="13" name="Text 9"/>
          <p:cNvSpPr/>
          <p:nvPr/>
        </p:nvSpPr>
        <p:spPr>
          <a:xfrm>
            <a:off x="6549033" y="3921800"/>
            <a:ext cx="6299240" cy="672703"/>
          </a:xfrm>
          <a:prstGeom prst="rect">
            <a:avLst/>
          </a:prstGeom>
          <a:noFill/>
          <a:ln/>
        </p:spPr>
        <p:txBody>
          <a:bodyPr wrap="square" rtlCol="0" anchor="t"/>
          <a:lstStyle/>
          <a:p>
            <a:pPr marL="0" indent="0" algn="l">
              <a:lnSpc>
                <a:spcPts val="2649"/>
              </a:lnSpc>
              <a:buNone/>
            </a:pPr>
            <a:r>
              <a:rPr lang="en-US" sz="2000" dirty="0">
                <a:solidFill>
                  <a:srgbClr val="4A4A45"/>
                </a:solidFill>
                <a:latin typeface="Lato" pitchFamily="34" charset="0"/>
                <a:ea typeface="Lato" pitchFamily="34" charset="-122"/>
                <a:cs typeface="Lato" pitchFamily="34" charset="-120"/>
              </a:rPr>
              <a:t>Sharing needles, blood transfusions, or other blood-related exposures can lead to HIV transmission.</a:t>
            </a:r>
            <a:endParaRPr lang="en-US" sz="2000" dirty="0"/>
          </a:p>
        </p:txBody>
      </p:sp>
      <p:sp>
        <p:nvSpPr>
          <p:cNvPr id="14" name="Shape 10"/>
          <p:cNvSpPr/>
          <p:nvPr/>
        </p:nvSpPr>
        <p:spPr>
          <a:xfrm>
            <a:off x="6391275" y="4807059"/>
            <a:ext cx="6614755" cy="21015"/>
          </a:xfrm>
          <a:prstGeom prst="rect">
            <a:avLst/>
          </a:prstGeom>
          <a:solidFill>
            <a:srgbClr val="CDCDCA"/>
          </a:solidFill>
          <a:ln/>
        </p:spPr>
      </p:sp>
      <p:pic>
        <p:nvPicPr>
          <p:cNvPr id="15" name="Image 2" descr="preencoded.png"/>
          <p:cNvPicPr>
            <a:picLocks noChangeAspect="1"/>
          </p:cNvPicPr>
          <p:nvPr/>
        </p:nvPicPr>
        <p:blipFill>
          <a:blip r:embed="rId5"/>
          <a:stretch>
            <a:fillRect/>
          </a:stretch>
        </p:blipFill>
        <p:spPr>
          <a:xfrm>
            <a:off x="1600557" y="4857274"/>
            <a:ext cx="5685830" cy="1547932"/>
          </a:xfrm>
          <a:prstGeom prst="rect">
            <a:avLst/>
          </a:prstGeom>
        </p:spPr>
      </p:pic>
      <p:sp>
        <p:nvSpPr>
          <p:cNvPr id="16" name="Text 11"/>
          <p:cNvSpPr/>
          <p:nvPr/>
        </p:nvSpPr>
        <p:spPr>
          <a:xfrm>
            <a:off x="4367093" y="5420916"/>
            <a:ext cx="152519" cy="420529"/>
          </a:xfrm>
          <a:prstGeom prst="rect">
            <a:avLst/>
          </a:prstGeom>
          <a:noFill/>
          <a:ln/>
        </p:spPr>
        <p:txBody>
          <a:bodyPr wrap="none" rtlCol="0" anchor="t"/>
          <a:lstStyle/>
          <a:p>
            <a:pPr marL="0" indent="0" algn="ctr">
              <a:lnSpc>
                <a:spcPts val="3312"/>
              </a:lnSpc>
              <a:buNone/>
            </a:pPr>
            <a:r>
              <a:rPr lang="en-US" sz="2070" b="1" dirty="0">
                <a:solidFill>
                  <a:srgbClr val="282824"/>
                </a:solidFill>
                <a:latin typeface="Lato" pitchFamily="34" charset="0"/>
                <a:ea typeface="Lato" pitchFamily="34" charset="-122"/>
                <a:cs typeface="Lato" pitchFamily="34" charset="-120"/>
              </a:rPr>
              <a:t>3</a:t>
            </a:r>
            <a:endParaRPr lang="en-US" sz="2070" dirty="0"/>
          </a:p>
        </p:txBody>
      </p:sp>
      <p:sp>
        <p:nvSpPr>
          <p:cNvPr id="17" name="Text 12"/>
          <p:cNvSpPr/>
          <p:nvPr/>
        </p:nvSpPr>
        <p:spPr>
          <a:xfrm>
            <a:off x="7496651" y="5067538"/>
            <a:ext cx="2628424" cy="328613"/>
          </a:xfrm>
          <a:prstGeom prst="rect">
            <a:avLst/>
          </a:prstGeom>
          <a:noFill/>
          <a:ln/>
        </p:spPr>
        <p:txBody>
          <a:bodyPr wrap="none" rtlCol="0" anchor="t"/>
          <a:lstStyle/>
          <a:p>
            <a:pPr marL="0" indent="0" algn="l">
              <a:lnSpc>
                <a:spcPts val="2587"/>
              </a:lnSpc>
              <a:buNone/>
            </a:pPr>
            <a:r>
              <a:rPr lang="en-US" sz="2800" b="1" dirty="0">
                <a:solidFill>
                  <a:srgbClr val="282824"/>
                </a:solidFill>
                <a:latin typeface="Lato" pitchFamily="34" charset="0"/>
                <a:ea typeface="Lato" pitchFamily="34" charset="-122"/>
                <a:cs typeface="Lato" pitchFamily="34" charset="-120"/>
              </a:rPr>
              <a:t>Mother-to-Child</a:t>
            </a:r>
            <a:endParaRPr lang="en-US" sz="2800" dirty="0"/>
          </a:p>
        </p:txBody>
      </p:sp>
      <p:sp>
        <p:nvSpPr>
          <p:cNvPr id="18" name="Text 13"/>
          <p:cNvSpPr/>
          <p:nvPr/>
        </p:nvSpPr>
        <p:spPr>
          <a:xfrm>
            <a:off x="7496651" y="5522238"/>
            <a:ext cx="5706393" cy="1023528"/>
          </a:xfrm>
          <a:prstGeom prst="rect">
            <a:avLst/>
          </a:prstGeom>
          <a:noFill/>
          <a:ln/>
        </p:spPr>
        <p:txBody>
          <a:bodyPr wrap="square" rtlCol="0" anchor="t"/>
          <a:lstStyle/>
          <a:p>
            <a:pPr marL="0" indent="0" algn="l">
              <a:lnSpc>
                <a:spcPts val="2649"/>
              </a:lnSpc>
              <a:buNone/>
            </a:pPr>
            <a:r>
              <a:rPr lang="en-US" sz="2000" dirty="0">
                <a:solidFill>
                  <a:srgbClr val="4A4A45"/>
                </a:solidFill>
                <a:latin typeface="Lato" pitchFamily="34" charset="0"/>
                <a:ea typeface="Lato" pitchFamily="34" charset="-122"/>
                <a:cs typeface="Lato" pitchFamily="34" charset="-120"/>
              </a:rPr>
              <a:t>HIV can be transmitted from an infected mother to her child during pregnancy, labor, delivery, or breastfeeding.</a:t>
            </a:r>
            <a:endParaRPr lang="en-US" sz="2000" dirty="0"/>
          </a:p>
        </p:txBody>
      </p:sp>
      <p:sp>
        <p:nvSpPr>
          <p:cNvPr id="19" name="Text 14"/>
          <p:cNvSpPr/>
          <p:nvPr/>
        </p:nvSpPr>
        <p:spPr>
          <a:xfrm>
            <a:off x="1571863" y="6641663"/>
            <a:ext cx="11486674" cy="1393181"/>
          </a:xfrm>
          <a:prstGeom prst="rect">
            <a:avLst/>
          </a:prstGeom>
          <a:noFill/>
          <a:ln/>
        </p:spPr>
        <p:txBody>
          <a:bodyPr wrap="square" rtlCol="0" anchor="t"/>
          <a:lstStyle/>
          <a:p>
            <a:pPr marL="342900" indent="-342900">
              <a:lnSpc>
                <a:spcPts val="2649"/>
              </a:lnSpc>
              <a:buFont typeface="Wingdings" panose="05000000000000000000" pitchFamily="2" charset="2"/>
              <a:buChar char="q"/>
            </a:pPr>
            <a:r>
              <a:rPr lang="en-US" sz="2000" dirty="0">
                <a:solidFill>
                  <a:srgbClr val="4A4A45"/>
                </a:solidFill>
                <a:latin typeface="Lato" pitchFamily="34" charset="0"/>
                <a:ea typeface="Lato" pitchFamily="34" charset="-122"/>
                <a:cs typeface="Lato" pitchFamily="34" charset="-120"/>
              </a:rPr>
              <a:t>Understanding the modes of HIV transmission is crucial for prevention </a:t>
            </a:r>
            <a:r>
              <a:rPr lang="en-US" sz="2000" dirty="0" smtClean="0">
                <a:solidFill>
                  <a:srgbClr val="4A4A45"/>
                </a:solidFill>
                <a:latin typeface="Lato" pitchFamily="34" charset="0"/>
                <a:ea typeface="Lato" pitchFamily="34" charset="-122"/>
                <a:cs typeface="Lato" pitchFamily="34" charset="-120"/>
              </a:rPr>
              <a:t>efforts</a:t>
            </a:r>
            <a:endParaRPr lang="en-US" sz="2400" dirty="0"/>
          </a:p>
        </p:txBody>
      </p:sp>
    </p:spTree>
    <p:extLst>
      <p:ext uri="{BB962C8B-B14F-4D97-AF65-F5344CB8AC3E}">
        <p14:creationId xmlns:p14="http://schemas.microsoft.com/office/powerpoint/2010/main" val="22158348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name="Slide 28">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42971" y="0"/>
            <a:ext cx="14630400" cy="8229600"/>
          </a:xfrm>
          <a:prstGeom prst="rect">
            <a:avLst/>
          </a:prstGeom>
          <a:solidFill>
            <a:schemeClr val="bg1"/>
          </a:solidFill>
          <a:ln/>
        </p:spPr>
      </p:sp>
      <p:sp>
        <p:nvSpPr>
          <p:cNvPr id="4" name="Text 2"/>
          <p:cNvSpPr/>
          <p:nvPr/>
        </p:nvSpPr>
        <p:spPr>
          <a:xfrm>
            <a:off x="2594967" y="584716"/>
            <a:ext cx="9950155" cy="540068"/>
          </a:xfrm>
          <a:prstGeom prst="rect">
            <a:avLst/>
          </a:prstGeom>
          <a:noFill/>
          <a:ln/>
        </p:spPr>
        <p:txBody>
          <a:bodyPr wrap="none" rtlCol="0" anchor="t"/>
          <a:lstStyle/>
          <a:p>
            <a:pPr marL="0" indent="0">
              <a:lnSpc>
                <a:spcPts val="4253"/>
              </a:lnSpc>
              <a:buNone/>
            </a:pPr>
            <a:r>
              <a:rPr lang="en-US" sz="4000" b="1" dirty="0">
                <a:solidFill>
                  <a:srgbClr val="282824"/>
                </a:solidFill>
                <a:effectLst>
                  <a:outerShdw blurRad="38100" dist="38100" dir="2700000" algn="tl">
                    <a:srgbClr val="000000">
                      <a:alpha val="43137"/>
                    </a:srgbClr>
                  </a:outerShdw>
                </a:effectLst>
                <a:latin typeface="Lato" pitchFamily="34" charset="0"/>
                <a:ea typeface="Lato" pitchFamily="34" charset="-122"/>
                <a:cs typeface="Lato" pitchFamily="34" charset="-120"/>
              </a:rPr>
              <a:t>Future Directions and Research Priorities</a:t>
            </a:r>
            <a:endParaRPr lang="en-US" sz="4000" dirty="0">
              <a:effectLst>
                <a:outerShdw blurRad="38100" dist="38100" dir="2700000" algn="tl">
                  <a:srgbClr val="000000">
                    <a:alpha val="43137"/>
                  </a:srgbClr>
                </a:outerShdw>
              </a:effectLst>
            </a:endParaRPr>
          </a:p>
        </p:txBody>
      </p:sp>
      <p:pic>
        <p:nvPicPr>
          <p:cNvPr id="5" name="Image 0" descr="preencoded.png"/>
          <p:cNvPicPr>
            <a:picLocks noChangeAspect="1"/>
          </p:cNvPicPr>
          <p:nvPr/>
        </p:nvPicPr>
        <p:blipFill>
          <a:blip r:embed="rId3"/>
          <a:stretch>
            <a:fillRect/>
          </a:stretch>
        </p:blipFill>
        <p:spPr>
          <a:xfrm>
            <a:off x="4487704" y="1470422"/>
            <a:ext cx="934522" cy="995601"/>
          </a:xfrm>
          <a:prstGeom prst="rect">
            <a:avLst/>
          </a:prstGeom>
          <a:ln>
            <a:noFill/>
          </a:ln>
        </p:spPr>
      </p:pic>
      <p:sp>
        <p:nvSpPr>
          <p:cNvPr id="6" name="Text 3"/>
          <p:cNvSpPr/>
          <p:nvPr/>
        </p:nvSpPr>
        <p:spPr>
          <a:xfrm>
            <a:off x="4892159" y="1918811"/>
            <a:ext cx="125373" cy="345519"/>
          </a:xfrm>
          <a:prstGeom prst="rect">
            <a:avLst/>
          </a:prstGeom>
          <a:noFill/>
          <a:ln/>
        </p:spPr>
        <p:txBody>
          <a:bodyPr wrap="none" rtlCol="0" anchor="t"/>
          <a:lstStyle/>
          <a:p>
            <a:pPr marL="0" indent="0" algn="ctr">
              <a:lnSpc>
                <a:spcPts val="2722"/>
              </a:lnSpc>
              <a:buNone/>
            </a:pPr>
            <a:r>
              <a:rPr lang="en-US" sz="1701" b="1" dirty="0">
                <a:solidFill>
                  <a:srgbClr val="282824"/>
                </a:solidFill>
                <a:latin typeface="Lato" pitchFamily="34" charset="0"/>
                <a:ea typeface="Lato" pitchFamily="34" charset="-122"/>
                <a:cs typeface="Lato" pitchFamily="34" charset="-120"/>
              </a:rPr>
              <a:t>1</a:t>
            </a:r>
            <a:endParaRPr lang="en-US" sz="1701" dirty="0"/>
          </a:p>
        </p:txBody>
      </p:sp>
      <p:sp>
        <p:nvSpPr>
          <p:cNvPr id="7" name="Text 4"/>
          <p:cNvSpPr/>
          <p:nvPr/>
        </p:nvSpPr>
        <p:spPr>
          <a:xfrm>
            <a:off x="5594984" y="1643182"/>
            <a:ext cx="2456195" cy="330398"/>
          </a:xfrm>
          <a:prstGeom prst="rect">
            <a:avLst/>
          </a:prstGeom>
          <a:noFill/>
          <a:ln/>
        </p:spPr>
        <p:txBody>
          <a:bodyPr wrap="none" rtlCol="0" anchor="t"/>
          <a:lstStyle/>
          <a:p>
            <a:pPr marL="0" indent="0" algn="l">
              <a:lnSpc>
                <a:spcPts val="2126"/>
              </a:lnSpc>
              <a:buNone/>
            </a:pPr>
            <a:r>
              <a:rPr lang="en-US" sz="2400" b="1" dirty="0">
                <a:solidFill>
                  <a:srgbClr val="282824"/>
                </a:solidFill>
                <a:latin typeface="Lato" pitchFamily="34" charset="0"/>
                <a:ea typeface="Lato" pitchFamily="34" charset="-122"/>
                <a:cs typeface="Lato" pitchFamily="34" charset="-120"/>
              </a:rPr>
              <a:t>Novel Therapies</a:t>
            </a:r>
            <a:endParaRPr lang="en-US" sz="2400" dirty="0"/>
          </a:p>
        </p:txBody>
      </p:sp>
      <p:sp>
        <p:nvSpPr>
          <p:cNvPr id="8" name="Text 5"/>
          <p:cNvSpPr/>
          <p:nvPr/>
        </p:nvSpPr>
        <p:spPr>
          <a:xfrm>
            <a:off x="5594985" y="2016681"/>
            <a:ext cx="3244929" cy="276582"/>
          </a:xfrm>
          <a:prstGeom prst="rect">
            <a:avLst/>
          </a:prstGeom>
          <a:noFill/>
          <a:ln/>
        </p:spPr>
        <p:txBody>
          <a:bodyPr wrap="none" rtlCol="0" anchor="t"/>
          <a:lstStyle/>
          <a:p>
            <a:pPr marL="0" indent="0" algn="l">
              <a:lnSpc>
                <a:spcPts val="2177"/>
              </a:lnSpc>
              <a:buNone/>
            </a:pPr>
            <a:r>
              <a:rPr lang="en-US" sz="2000" dirty="0">
                <a:solidFill>
                  <a:srgbClr val="4A4A45"/>
                </a:solidFill>
                <a:latin typeface="Lato" pitchFamily="34" charset="0"/>
                <a:ea typeface="Lato" pitchFamily="34" charset="-122"/>
                <a:cs typeface="Lato" pitchFamily="34" charset="-120"/>
              </a:rPr>
              <a:t>Develop new drugs and treatments for HIV.</a:t>
            </a:r>
            <a:endParaRPr lang="en-US" sz="2000" dirty="0"/>
          </a:p>
        </p:txBody>
      </p:sp>
      <p:sp>
        <p:nvSpPr>
          <p:cNvPr id="9" name="Shape 6"/>
          <p:cNvSpPr/>
          <p:nvPr/>
        </p:nvSpPr>
        <p:spPr>
          <a:xfrm>
            <a:off x="5465326" y="2469297"/>
            <a:ext cx="6526887" cy="17264"/>
          </a:xfrm>
          <a:prstGeom prst="rect">
            <a:avLst/>
          </a:prstGeom>
          <a:solidFill>
            <a:srgbClr val="CDCDCA"/>
          </a:solidFill>
          <a:ln/>
        </p:spPr>
      </p:sp>
      <p:pic>
        <p:nvPicPr>
          <p:cNvPr id="10" name="Image 1" descr="preencoded.png"/>
          <p:cNvPicPr>
            <a:picLocks noChangeAspect="1"/>
          </p:cNvPicPr>
          <p:nvPr/>
        </p:nvPicPr>
        <p:blipFill>
          <a:blip r:embed="rId4"/>
          <a:stretch>
            <a:fillRect/>
          </a:stretch>
        </p:blipFill>
        <p:spPr>
          <a:xfrm>
            <a:off x="4020383" y="2509123"/>
            <a:ext cx="1869162" cy="995601"/>
          </a:xfrm>
          <a:prstGeom prst="rect">
            <a:avLst/>
          </a:prstGeom>
        </p:spPr>
      </p:pic>
      <p:sp>
        <p:nvSpPr>
          <p:cNvPr id="11" name="Text 7"/>
          <p:cNvSpPr/>
          <p:nvPr/>
        </p:nvSpPr>
        <p:spPr>
          <a:xfrm>
            <a:off x="4892278" y="2834164"/>
            <a:ext cx="125373" cy="345519"/>
          </a:xfrm>
          <a:prstGeom prst="rect">
            <a:avLst/>
          </a:prstGeom>
          <a:noFill/>
          <a:ln/>
        </p:spPr>
        <p:txBody>
          <a:bodyPr wrap="none" rtlCol="0" anchor="t"/>
          <a:lstStyle/>
          <a:p>
            <a:pPr marL="0" indent="0" algn="ctr">
              <a:lnSpc>
                <a:spcPts val="2722"/>
              </a:lnSpc>
              <a:buNone/>
            </a:pPr>
            <a:r>
              <a:rPr lang="en-US" sz="1701" b="1" dirty="0">
                <a:solidFill>
                  <a:srgbClr val="282824"/>
                </a:solidFill>
                <a:latin typeface="Lato" pitchFamily="34" charset="0"/>
                <a:ea typeface="Lato" pitchFamily="34" charset="-122"/>
                <a:cs typeface="Lato" pitchFamily="34" charset="-120"/>
              </a:rPr>
              <a:t>2</a:t>
            </a:r>
            <a:endParaRPr lang="en-US" sz="1701" dirty="0"/>
          </a:p>
        </p:txBody>
      </p:sp>
      <p:sp>
        <p:nvSpPr>
          <p:cNvPr id="12" name="Text 8"/>
          <p:cNvSpPr/>
          <p:nvPr/>
        </p:nvSpPr>
        <p:spPr>
          <a:xfrm>
            <a:off x="6062304" y="2681884"/>
            <a:ext cx="3271957" cy="178176"/>
          </a:xfrm>
          <a:prstGeom prst="rect">
            <a:avLst/>
          </a:prstGeom>
          <a:noFill/>
          <a:ln/>
        </p:spPr>
        <p:txBody>
          <a:bodyPr wrap="none" rtlCol="0" anchor="t"/>
          <a:lstStyle/>
          <a:p>
            <a:pPr marL="0" indent="0" algn="l">
              <a:lnSpc>
                <a:spcPts val="2126"/>
              </a:lnSpc>
              <a:buNone/>
            </a:pPr>
            <a:r>
              <a:rPr lang="en-US" sz="2400" b="1" dirty="0">
                <a:solidFill>
                  <a:srgbClr val="282824"/>
                </a:solidFill>
                <a:latin typeface="Lato" pitchFamily="34" charset="0"/>
                <a:ea typeface="Lato" pitchFamily="34" charset="-122"/>
                <a:cs typeface="Lato" pitchFamily="34" charset="-120"/>
              </a:rPr>
              <a:t>Prevention Strategies</a:t>
            </a:r>
            <a:endParaRPr lang="en-US" sz="2400" dirty="0"/>
          </a:p>
        </p:txBody>
      </p:sp>
      <p:sp>
        <p:nvSpPr>
          <p:cNvPr id="13" name="Text 9"/>
          <p:cNvSpPr/>
          <p:nvPr/>
        </p:nvSpPr>
        <p:spPr>
          <a:xfrm>
            <a:off x="6062305" y="3055382"/>
            <a:ext cx="4497348" cy="276582"/>
          </a:xfrm>
          <a:prstGeom prst="rect">
            <a:avLst/>
          </a:prstGeom>
          <a:noFill/>
          <a:ln/>
        </p:spPr>
        <p:txBody>
          <a:bodyPr wrap="none" rtlCol="0" anchor="t"/>
          <a:lstStyle/>
          <a:p>
            <a:pPr marL="0" indent="0" algn="l">
              <a:lnSpc>
                <a:spcPts val="2177"/>
              </a:lnSpc>
              <a:buNone/>
            </a:pPr>
            <a:r>
              <a:rPr lang="en-US" sz="2000" dirty="0">
                <a:solidFill>
                  <a:srgbClr val="4A4A45"/>
                </a:solidFill>
                <a:latin typeface="Lato" pitchFamily="34" charset="0"/>
                <a:ea typeface="Lato" pitchFamily="34" charset="-122"/>
                <a:cs typeface="Lato" pitchFamily="34" charset="-120"/>
              </a:rPr>
              <a:t>Improve existing prevention methods and explore new ones.</a:t>
            </a:r>
            <a:endParaRPr lang="en-US" sz="2000" dirty="0"/>
          </a:p>
        </p:txBody>
      </p:sp>
      <p:sp>
        <p:nvSpPr>
          <p:cNvPr id="14" name="Shape 10"/>
          <p:cNvSpPr/>
          <p:nvPr/>
        </p:nvSpPr>
        <p:spPr>
          <a:xfrm>
            <a:off x="5932646" y="3507998"/>
            <a:ext cx="6059567" cy="17264"/>
          </a:xfrm>
          <a:prstGeom prst="rect">
            <a:avLst/>
          </a:prstGeom>
          <a:solidFill>
            <a:srgbClr val="CDCDCA"/>
          </a:solidFill>
          <a:ln/>
        </p:spPr>
      </p:sp>
      <p:pic>
        <p:nvPicPr>
          <p:cNvPr id="15" name="Image 2" descr="preencoded.png"/>
          <p:cNvPicPr>
            <a:picLocks noChangeAspect="1"/>
          </p:cNvPicPr>
          <p:nvPr/>
        </p:nvPicPr>
        <p:blipFill>
          <a:blip r:embed="rId5"/>
          <a:stretch>
            <a:fillRect/>
          </a:stretch>
        </p:blipFill>
        <p:spPr>
          <a:xfrm>
            <a:off x="3553063" y="3547824"/>
            <a:ext cx="2803684" cy="995601"/>
          </a:xfrm>
          <a:prstGeom prst="rect">
            <a:avLst/>
          </a:prstGeom>
        </p:spPr>
      </p:pic>
      <p:sp>
        <p:nvSpPr>
          <p:cNvPr id="16" name="Text 11"/>
          <p:cNvSpPr/>
          <p:nvPr/>
        </p:nvSpPr>
        <p:spPr>
          <a:xfrm>
            <a:off x="4892159" y="3872865"/>
            <a:ext cx="125373" cy="345519"/>
          </a:xfrm>
          <a:prstGeom prst="rect">
            <a:avLst/>
          </a:prstGeom>
          <a:noFill/>
          <a:ln/>
        </p:spPr>
        <p:txBody>
          <a:bodyPr wrap="none" rtlCol="0" anchor="t"/>
          <a:lstStyle/>
          <a:p>
            <a:pPr marL="0" indent="0" algn="ctr">
              <a:lnSpc>
                <a:spcPts val="2722"/>
              </a:lnSpc>
              <a:buNone/>
            </a:pPr>
            <a:r>
              <a:rPr lang="en-US" sz="1701" b="1" dirty="0">
                <a:solidFill>
                  <a:srgbClr val="282824"/>
                </a:solidFill>
                <a:latin typeface="Lato" pitchFamily="34" charset="0"/>
                <a:ea typeface="Lato" pitchFamily="34" charset="-122"/>
                <a:cs typeface="Lato" pitchFamily="34" charset="-120"/>
              </a:rPr>
              <a:t>3</a:t>
            </a:r>
            <a:endParaRPr lang="en-US" sz="1701" dirty="0"/>
          </a:p>
        </p:txBody>
      </p:sp>
      <p:sp>
        <p:nvSpPr>
          <p:cNvPr id="17" name="Text 12"/>
          <p:cNvSpPr/>
          <p:nvPr/>
        </p:nvSpPr>
        <p:spPr>
          <a:xfrm>
            <a:off x="6529507" y="3720584"/>
            <a:ext cx="2160270" cy="269915"/>
          </a:xfrm>
          <a:prstGeom prst="rect">
            <a:avLst/>
          </a:prstGeom>
          <a:noFill/>
          <a:ln/>
        </p:spPr>
        <p:txBody>
          <a:bodyPr wrap="none" rtlCol="0" anchor="t"/>
          <a:lstStyle/>
          <a:p>
            <a:pPr marL="0" indent="0" algn="l">
              <a:lnSpc>
                <a:spcPts val="2126"/>
              </a:lnSpc>
              <a:buNone/>
            </a:pPr>
            <a:r>
              <a:rPr lang="en-US" sz="2400" b="1" dirty="0">
                <a:solidFill>
                  <a:srgbClr val="282824"/>
                </a:solidFill>
                <a:latin typeface="Lato" pitchFamily="34" charset="0"/>
                <a:ea typeface="Lato" pitchFamily="34" charset="-122"/>
                <a:cs typeface="Lato" pitchFamily="34" charset="-120"/>
              </a:rPr>
              <a:t>Cure Research</a:t>
            </a:r>
            <a:endParaRPr lang="en-US" sz="2400" dirty="0"/>
          </a:p>
        </p:txBody>
      </p:sp>
      <p:sp>
        <p:nvSpPr>
          <p:cNvPr id="18" name="Text 13"/>
          <p:cNvSpPr/>
          <p:nvPr/>
        </p:nvSpPr>
        <p:spPr>
          <a:xfrm>
            <a:off x="6529507" y="4094083"/>
            <a:ext cx="3331131" cy="276582"/>
          </a:xfrm>
          <a:prstGeom prst="rect">
            <a:avLst/>
          </a:prstGeom>
          <a:noFill/>
          <a:ln/>
        </p:spPr>
        <p:txBody>
          <a:bodyPr wrap="none" rtlCol="0" anchor="t"/>
          <a:lstStyle/>
          <a:p>
            <a:pPr marL="0" indent="0" algn="l">
              <a:lnSpc>
                <a:spcPts val="2177"/>
              </a:lnSpc>
              <a:buNone/>
            </a:pPr>
            <a:r>
              <a:rPr lang="en-US" sz="2000" dirty="0">
                <a:solidFill>
                  <a:srgbClr val="4A4A45"/>
                </a:solidFill>
                <a:latin typeface="Lato" pitchFamily="34" charset="0"/>
                <a:ea typeface="Lato" pitchFamily="34" charset="-122"/>
                <a:cs typeface="Lato" pitchFamily="34" charset="-120"/>
              </a:rPr>
              <a:t>Investigate potential cures for HIV infection.</a:t>
            </a:r>
            <a:endParaRPr lang="en-US" sz="2000" dirty="0"/>
          </a:p>
        </p:txBody>
      </p:sp>
      <p:sp>
        <p:nvSpPr>
          <p:cNvPr id="19" name="Shape 14"/>
          <p:cNvSpPr/>
          <p:nvPr/>
        </p:nvSpPr>
        <p:spPr>
          <a:xfrm>
            <a:off x="6399848" y="4546699"/>
            <a:ext cx="5592366" cy="17264"/>
          </a:xfrm>
          <a:prstGeom prst="rect">
            <a:avLst/>
          </a:prstGeom>
          <a:solidFill>
            <a:srgbClr val="CDCDCA"/>
          </a:solidFill>
          <a:ln/>
        </p:spPr>
      </p:sp>
      <p:pic>
        <p:nvPicPr>
          <p:cNvPr id="20" name="Image 3" descr="preencoded.png"/>
          <p:cNvPicPr>
            <a:picLocks noChangeAspect="1"/>
          </p:cNvPicPr>
          <p:nvPr/>
        </p:nvPicPr>
        <p:blipFill>
          <a:blip r:embed="rId6"/>
          <a:stretch>
            <a:fillRect/>
          </a:stretch>
        </p:blipFill>
        <p:spPr>
          <a:xfrm>
            <a:off x="3085862" y="4586526"/>
            <a:ext cx="3738324" cy="995601"/>
          </a:xfrm>
          <a:prstGeom prst="rect">
            <a:avLst/>
          </a:prstGeom>
        </p:spPr>
      </p:pic>
      <p:sp>
        <p:nvSpPr>
          <p:cNvPr id="21" name="Text 15"/>
          <p:cNvSpPr/>
          <p:nvPr/>
        </p:nvSpPr>
        <p:spPr>
          <a:xfrm>
            <a:off x="4892278" y="4911566"/>
            <a:ext cx="125373" cy="345519"/>
          </a:xfrm>
          <a:prstGeom prst="rect">
            <a:avLst/>
          </a:prstGeom>
          <a:noFill/>
          <a:ln/>
        </p:spPr>
        <p:txBody>
          <a:bodyPr wrap="none" rtlCol="0" anchor="t"/>
          <a:lstStyle/>
          <a:p>
            <a:pPr marL="0" indent="0" algn="ctr">
              <a:lnSpc>
                <a:spcPts val="2722"/>
              </a:lnSpc>
              <a:buNone/>
            </a:pPr>
            <a:r>
              <a:rPr lang="en-US" sz="1701" b="1" dirty="0">
                <a:solidFill>
                  <a:srgbClr val="282824"/>
                </a:solidFill>
                <a:latin typeface="Lato" pitchFamily="34" charset="0"/>
                <a:ea typeface="Lato" pitchFamily="34" charset="-122"/>
                <a:cs typeface="Lato" pitchFamily="34" charset="-120"/>
              </a:rPr>
              <a:t>4</a:t>
            </a:r>
            <a:endParaRPr lang="en-US" sz="1701" dirty="0"/>
          </a:p>
        </p:txBody>
      </p:sp>
      <p:sp>
        <p:nvSpPr>
          <p:cNvPr id="22" name="Text 16"/>
          <p:cNvSpPr/>
          <p:nvPr/>
        </p:nvSpPr>
        <p:spPr>
          <a:xfrm>
            <a:off x="6996946" y="4759285"/>
            <a:ext cx="3462898" cy="269915"/>
          </a:xfrm>
          <a:prstGeom prst="rect">
            <a:avLst/>
          </a:prstGeom>
          <a:noFill/>
          <a:ln/>
        </p:spPr>
        <p:txBody>
          <a:bodyPr wrap="none" rtlCol="0" anchor="t"/>
          <a:lstStyle/>
          <a:p>
            <a:pPr marL="0" indent="0" algn="l">
              <a:lnSpc>
                <a:spcPts val="2126"/>
              </a:lnSpc>
              <a:buNone/>
            </a:pPr>
            <a:r>
              <a:rPr lang="en-US" sz="2400" b="1" dirty="0">
                <a:solidFill>
                  <a:srgbClr val="282824"/>
                </a:solidFill>
                <a:latin typeface="Lato" pitchFamily="34" charset="0"/>
                <a:ea typeface="Lato" pitchFamily="34" charset="-122"/>
                <a:cs typeface="Lato" pitchFamily="34" charset="-120"/>
              </a:rPr>
              <a:t>Long-Term Management</a:t>
            </a:r>
            <a:endParaRPr lang="en-US" sz="2400" dirty="0"/>
          </a:p>
        </p:txBody>
      </p:sp>
      <p:sp>
        <p:nvSpPr>
          <p:cNvPr id="23" name="Text 17"/>
          <p:cNvSpPr/>
          <p:nvPr/>
        </p:nvSpPr>
        <p:spPr>
          <a:xfrm>
            <a:off x="6996946" y="5132784"/>
            <a:ext cx="4017764" cy="276582"/>
          </a:xfrm>
          <a:prstGeom prst="rect">
            <a:avLst/>
          </a:prstGeom>
          <a:noFill/>
          <a:ln/>
        </p:spPr>
        <p:txBody>
          <a:bodyPr wrap="none" rtlCol="0" anchor="t"/>
          <a:lstStyle/>
          <a:p>
            <a:pPr marL="0" indent="0" algn="l">
              <a:lnSpc>
                <a:spcPts val="2177"/>
              </a:lnSpc>
              <a:buNone/>
            </a:pPr>
            <a:r>
              <a:rPr lang="en-US" sz="2000" dirty="0">
                <a:solidFill>
                  <a:srgbClr val="4A4A45"/>
                </a:solidFill>
                <a:latin typeface="Lato" pitchFamily="34" charset="0"/>
                <a:ea typeface="Lato" pitchFamily="34" charset="-122"/>
                <a:cs typeface="Lato" pitchFamily="34" charset="-120"/>
              </a:rPr>
              <a:t>Develop strategies for managing HIV in the long term.</a:t>
            </a:r>
            <a:endParaRPr lang="en-US" sz="2000" dirty="0"/>
          </a:p>
        </p:txBody>
      </p:sp>
      <p:sp>
        <p:nvSpPr>
          <p:cNvPr id="24" name="Shape 18"/>
          <p:cNvSpPr/>
          <p:nvPr/>
        </p:nvSpPr>
        <p:spPr>
          <a:xfrm>
            <a:off x="6867287" y="5585400"/>
            <a:ext cx="5124926" cy="17264"/>
          </a:xfrm>
          <a:prstGeom prst="rect">
            <a:avLst/>
          </a:prstGeom>
          <a:solidFill>
            <a:srgbClr val="CDCDCA"/>
          </a:solidFill>
          <a:ln/>
        </p:spPr>
      </p:sp>
      <p:pic>
        <p:nvPicPr>
          <p:cNvPr id="25" name="Image 4" descr="preencoded.png"/>
          <p:cNvPicPr>
            <a:picLocks noChangeAspect="1"/>
          </p:cNvPicPr>
          <p:nvPr/>
        </p:nvPicPr>
        <p:blipFill>
          <a:blip r:embed="rId7"/>
          <a:stretch>
            <a:fillRect/>
          </a:stretch>
        </p:blipFill>
        <p:spPr>
          <a:xfrm>
            <a:off x="2618542" y="5625227"/>
            <a:ext cx="4672965" cy="995601"/>
          </a:xfrm>
          <a:prstGeom prst="rect">
            <a:avLst/>
          </a:prstGeom>
        </p:spPr>
      </p:pic>
      <p:sp>
        <p:nvSpPr>
          <p:cNvPr id="26" name="Text 19"/>
          <p:cNvSpPr/>
          <p:nvPr/>
        </p:nvSpPr>
        <p:spPr>
          <a:xfrm>
            <a:off x="4892278" y="5950268"/>
            <a:ext cx="125373" cy="345519"/>
          </a:xfrm>
          <a:prstGeom prst="rect">
            <a:avLst/>
          </a:prstGeom>
          <a:noFill/>
          <a:ln/>
        </p:spPr>
        <p:txBody>
          <a:bodyPr wrap="none" rtlCol="0" anchor="t"/>
          <a:lstStyle/>
          <a:p>
            <a:pPr marL="0" indent="0" algn="ctr">
              <a:lnSpc>
                <a:spcPts val="2722"/>
              </a:lnSpc>
              <a:buNone/>
            </a:pPr>
            <a:r>
              <a:rPr lang="en-US" sz="1701" b="1" dirty="0">
                <a:solidFill>
                  <a:srgbClr val="282824"/>
                </a:solidFill>
                <a:latin typeface="Lato" pitchFamily="34" charset="0"/>
                <a:ea typeface="Lato" pitchFamily="34" charset="-122"/>
                <a:cs typeface="Lato" pitchFamily="34" charset="-120"/>
              </a:rPr>
              <a:t>5</a:t>
            </a:r>
            <a:endParaRPr lang="en-US" sz="1701" dirty="0"/>
          </a:p>
        </p:txBody>
      </p:sp>
      <p:sp>
        <p:nvSpPr>
          <p:cNvPr id="27" name="Text 20"/>
          <p:cNvSpPr/>
          <p:nvPr/>
        </p:nvSpPr>
        <p:spPr>
          <a:xfrm>
            <a:off x="7464266" y="5797987"/>
            <a:ext cx="2823567" cy="269915"/>
          </a:xfrm>
          <a:prstGeom prst="rect">
            <a:avLst/>
          </a:prstGeom>
          <a:noFill/>
          <a:ln/>
        </p:spPr>
        <p:txBody>
          <a:bodyPr wrap="none" rtlCol="0" anchor="t"/>
          <a:lstStyle/>
          <a:p>
            <a:pPr marL="0" indent="0" algn="l">
              <a:lnSpc>
                <a:spcPts val="2126"/>
              </a:lnSpc>
              <a:buNone/>
            </a:pPr>
            <a:r>
              <a:rPr lang="en-US" sz="2400" b="1" dirty="0">
                <a:solidFill>
                  <a:srgbClr val="282824"/>
                </a:solidFill>
                <a:latin typeface="Lato" pitchFamily="34" charset="0"/>
                <a:ea typeface="Lato" pitchFamily="34" charset="-122"/>
                <a:cs typeface="Lato" pitchFamily="34" charset="-120"/>
              </a:rPr>
              <a:t>Social and Behavioral Factors</a:t>
            </a:r>
            <a:endParaRPr lang="en-US" sz="2400" dirty="0"/>
          </a:p>
        </p:txBody>
      </p:sp>
      <p:sp>
        <p:nvSpPr>
          <p:cNvPr id="28" name="Text 21"/>
          <p:cNvSpPr/>
          <p:nvPr/>
        </p:nvSpPr>
        <p:spPr>
          <a:xfrm>
            <a:off x="7464266" y="6171486"/>
            <a:ext cx="3639264" cy="276582"/>
          </a:xfrm>
          <a:prstGeom prst="rect">
            <a:avLst/>
          </a:prstGeom>
          <a:noFill/>
          <a:ln/>
        </p:spPr>
        <p:txBody>
          <a:bodyPr wrap="none" rtlCol="0" anchor="t"/>
          <a:lstStyle/>
          <a:p>
            <a:pPr marL="0" indent="0" algn="l">
              <a:lnSpc>
                <a:spcPts val="2177"/>
              </a:lnSpc>
              <a:buNone/>
            </a:pPr>
            <a:r>
              <a:rPr lang="en-US" sz="2000" dirty="0">
                <a:solidFill>
                  <a:srgbClr val="4A4A45"/>
                </a:solidFill>
                <a:latin typeface="Lato" pitchFamily="34" charset="0"/>
                <a:ea typeface="Lato" pitchFamily="34" charset="-122"/>
                <a:cs typeface="Lato" pitchFamily="34" charset="-120"/>
              </a:rPr>
              <a:t>Address the impact of stigma and discrimination.</a:t>
            </a:r>
            <a:endParaRPr lang="en-US" sz="2000" dirty="0"/>
          </a:p>
        </p:txBody>
      </p:sp>
      <p:sp>
        <p:nvSpPr>
          <p:cNvPr id="29" name="Text 22"/>
          <p:cNvSpPr/>
          <p:nvPr/>
        </p:nvSpPr>
        <p:spPr>
          <a:xfrm>
            <a:off x="2594967" y="6815138"/>
            <a:ext cx="9526409" cy="1256823"/>
          </a:xfrm>
          <a:prstGeom prst="rect">
            <a:avLst/>
          </a:prstGeom>
          <a:noFill/>
          <a:ln/>
        </p:spPr>
        <p:txBody>
          <a:bodyPr wrap="square" rtlCol="0" anchor="t"/>
          <a:lstStyle/>
          <a:p>
            <a:pPr marL="0" indent="0">
              <a:lnSpc>
                <a:spcPts val="2177"/>
              </a:lnSpc>
              <a:buNone/>
            </a:pP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name="Slide 29">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chemeClr val="bg1"/>
          </a:solidFill>
          <a:ln/>
        </p:spPr>
      </p:sp>
      <p:sp>
        <p:nvSpPr>
          <p:cNvPr id="5" name="Text 2"/>
          <p:cNvSpPr/>
          <p:nvPr/>
        </p:nvSpPr>
        <p:spPr>
          <a:xfrm>
            <a:off x="6350437" y="1007150"/>
            <a:ext cx="7415927" cy="2129314"/>
          </a:xfrm>
          <a:prstGeom prst="rect">
            <a:avLst/>
          </a:prstGeom>
          <a:noFill/>
          <a:ln/>
        </p:spPr>
        <p:txBody>
          <a:bodyPr wrap="square" rtlCol="0" anchor="t"/>
          <a:lstStyle/>
          <a:p>
            <a:pPr marL="0" indent="0" algn="ctr">
              <a:lnSpc>
                <a:spcPts val="8384"/>
              </a:lnSpc>
              <a:buNone/>
            </a:pPr>
            <a:r>
              <a:rPr lang="en-US" sz="4400" b="1" dirty="0" smtClean="0">
                <a:solidFill>
                  <a:srgbClr val="282824"/>
                </a:solidFill>
                <a:latin typeface="Lato" pitchFamily="34" charset="0"/>
                <a:ea typeface="Lato" pitchFamily="34" charset="-122"/>
                <a:cs typeface="Lato" pitchFamily="34" charset="-120"/>
              </a:rPr>
              <a:t>Key </a:t>
            </a:r>
            <a:r>
              <a:rPr lang="en-US" sz="4400" b="1" dirty="0">
                <a:solidFill>
                  <a:srgbClr val="282824"/>
                </a:solidFill>
                <a:latin typeface="Lato" pitchFamily="34" charset="0"/>
                <a:ea typeface="Lato" pitchFamily="34" charset="-122"/>
                <a:cs typeface="Lato" pitchFamily="34" charset="-120"/>
              </a:rPr>
              <a:t>Takeaways</a:t>
            </a:r>
            <a:endParaRPr lang="en-US" sz="4400" dirty="0"/>
          </a:p>
        </p:txBody>
      </p:sp>
      <p:sp>
        <p:nvSpPr>
          <p:cNvPr id="6" name="Text 3"/>
          <p:cNvSpPr/>
          <p:nvPr/>
        </p:nvSpPr>
        <p:spPr>
          <a:xfrm>
            <a:off x="6766997" y="2491990"/>
            <a:ext cx="7457003" cy="1651624"/>
          </a:xfrm>
          <a:prstGeom prst="rect">
            <a:avLst/>
          </a:prstGeom>
          <a:noFill/>
          <a:ln/>
        </p:spPr>
        <p:txBody>
          <a:bodyPr wrap="square" rtlCol="0" anchor="t"/>
          <a:lstStyle/>
          <a:p>
            <a:pPr marL="342900" indent="-342900">
              <a:lnSpc>
                <a:spcPts val="3110"/>
              </a:lnSpc>
              <a:buFont typeface="Wingdings" panose="05000000000000000000" pitchFamily="2" charset="2"/>
              <a:buChar char="ü"/>
            </a:pPr>
            <a:r>
              <a:rPr lang="en-US" sz="2400" dirty="0">
                <a:solidFill>
                  <a:srgbClr val="4A4A45"/>
                </a:solidFill>
                <a:latin typeface="Lato" pitchFamily="34" charset="0"/>
                <a:ea typeface="Lato" pitchFamily="34" charset="-122"/>
                <a:cs typeface="Lato" pitchFamily="34" charset="-120"/>
              </a:rPr>
              <a:t>The global response to HIV/AIDS has made significant progress, but challenges remain. Continued efforts are needed to achieve universal access to prevention, treatment, and care services.</a:t>
            </a:r>
            <a:endParaRPr lang="en-US" sz="2400" dirty="0"/>
          </a:p>
        </p:txBody>
      </p:sp>
      <p:sp>
        <p:nvSpPr>
          <p:cNvPr id="7" name="Text 4"/>
          <p:cNvSpPr/>
          <p:nvPr/>
        </p:nvSpPr>
        <p:spPr>
          <a:xfrm>
            <a:off x="6726357" y="4438186"/>
            <a:ext cx="7415927" cy="1321464"/>
          </a:xfrm>
          <a:prstGeom prst="rect">
            <a:avLst/>
          </a:prstGeom>
          <a:noFill/>
          <a:ln/>
        </p:spPr>
        <p:txBody>
          <a:bodyPr wrap="square" rtlCol="0" anchor="t"/>
          <a:lstStyle/>
          <a:p>
            <a:pPr marL="342900" indent="-342900">
              <a:lnSpc>
                <a:spcPts val="3110"/>
              </a:lnSpc>
              <a:buFont typeface="Wingdings" panose="05000000000000000000" pitchFamily="2" charset="2"/>
              <a:buChar char="ü"/>
            </a:pPr>
            <a:r>
              <a:rPr lang="en-US" sz="2400" dirty="0">
                <a:solidFill>
                  <a:srgbClr val="4A4A45"/>
                </a:solidFill>
                <a:latin typeface="Lato" pitchFamily="34" charset="0"/>
                <a:ea typeface="Lato" pitchFamily="34" charset="-122"/>
                <a:cs typeface="Lato" pitchFamily="34" charset="-120"/>
              </a:rPr>
              <a:t>Addressing stigma, discrimination, and financial constraints is crucial for ensuring an equitable and effective response.</a:t>
            </a:r>
            <a:endParaRPr lang="en-US" sz="2400" dirty="0"/>
          </a:p>
        </p:txBody>
      </p:sp>
      <p:sp>
        <p:nvSpPr>
          <p:cNvPr id="8" name="Text 5"/>
          <p:cNvSpPr/>
          <p:nvPr/>
        </p:nvSpPr>
        <p:spPr>
          <a:xfrm>
            <a:off x="6695877" y="6037302"/>
            <a:ext cx="7415927" cy="1185148"/>
          </a:xfrm>
          <a:prstGeom prst="rect">
            <a:avLst/>
          </a:prstGeom>
          <a:noFill/>
          <a:ln/>
        </p:spPr>
        <p:txBody>
          <a:bodyPr wrap="square" rtlCol="0" anchor="t"/>
          <a:lstStyle/>
          <a:p>
            <a:pPr marL="342900" indent="-342900">
              <a:lnSpc>
                <a:spcPts val="3110"/>
              </a:lnSpc>
              <a:buFont typeface="Wingdings" panose="05000000000000000000" pitchFamily="2" charset="2"/>
              <a:buChar char="ü"/>
            </a:pPr>
            <a:r>
              <a:rPr lang="en-US" sz="2400" dirty="0">
                <a:solidFill>
                  <a:srgbClr val="4A4A45"/>
                </a:solidFill>
                <a:latin typeface="Lato" pitchFamily="34" charset="0"/>
                <a:ea typeface="Lato" pitchFamily="34" charset="-122"/>
                <a:cs typeface="Lato" pitchFamily="34" charset="-120"/>
              </a:rPr>
              <a:t>Research and innovation are essential for developing novel therapies, improving prevention strategies, and exploring potential cures for HIV.</a:t>
            </a:r>
            <a:endParaRPr lang="en-US" sz="2400" dirty="0"/>
          </a:p>
        </p:txBody>
      </p:sp>
      <p:pic>
        <p:nvPicPr>
          <p:cNvPr id="9" name="Picture 2" descr="EHE Overview | HIV.go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02" y="-39888"/>
            <a:ext cx="6390640" cy="826948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chemeClr val="bg1"/>
          </a:solidFill>
          <a:ln/>
        </p:spPr>
        <p:txBody>
          <a:bodyPr/>
          <a:lstStyle/>
          <a:p>
            <a:endParaRPr lang="en-US" dirty="0"/>
          </a:p>
        </p:txBody>
      </p:sp>
      <p:sp>
        <p:nvSpPr>
          <p:cNvPr id="4" name="Text 2"/>
          <p:cNvSpPr/>
          <p:nvPr/>
        </p:nvSpPr>
        <p:spPr>
          <a:xfrm>
            <a:off x="2417683" y="493276"/>
            <a:ext cx="8153673" cy="560308"/>
          </a:xfrm>
          <a:prstGeom prst="rect">
            <a:avLst/>
          </a:prstGeom>
          <a:noFill/>
          <a:ln/>
        </p:spPr>
        <p:txBody>
          <a:bodyPr wrap="none" rtlCol="0" anchor="t"/>
          <a:lstStyle/>
          <a:p>
            <a:pPr marL="0" indent="0">
              <a:lnSpc>
                <a:spcPts val="4412"/>
              </a:lnSpc>
              <a:buNone/>
            </a:pPr>
            <a:r>
              <a:rPr lang="en-US" sz="4400" b="1" dirty="0">
                <a:solidFill>
                  <a:srgbClr val="282824"/>
                </a:solidFill>
                <a:effectLst>
                  <a:outerShdw blurRad="38100" dist="38100" dir="2700000" algn="tl">
                    <a:srgbClr val="000000">
                      <a:alpha val="43137"/>
                    </a:srgbClr>
                  </a:outerShdw>
                </a:effectLst>
                <a:latin typeface="Lato" pitchFamily="34" charset="0"/>
                <a:ea typeface="Lato" pitchFamily="34" charset="-122"/>
                <a:cs typeface="Lato" pitchFamily="34" charset="-120"/>
              </a:rPr>
              <a:t>Risk Factors for HIV Infection</a:t>
            </a:r>
            <a:endParaRPr lang="en-US" sz="4400" dirty="0">
              <a:effectLst>
                <a:outerShdw blurRad="38100" dist="38100" dir="2700000" algn="tl">
                  <a:srgbClr val="000000">
                    <a:alpha val="43137"/>
                  </a:srgbClr>
                </a:outerShdw>
              </a:effectLst>
            </a:endParaRPr>
          </a:p>
        </p:txBody>
      </p:sp>
      <p:sp>
        <p:nvSpPr>
          <p:cNvPr id="5" name="Shape 3"/>
          <p:cNvSpPr/>
          <p:nvPr/>
        </p:nvSpPr>
        <p:spPr>
          <a:xfrm>
            <a:off x="2417683" y="1412200"/>
            <a:ext cx="1224320" cy="1033105"/>
          </a:xfrm>
          <a:prstGeom prst="roundRect">
            <a:avLst>
              <a:gd name="adj" fmla="val 10414"/>
            </a:avLst>
          </a:pr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p>
      <p:sp>
        <p:nvSpPr>
          <p:cNvPr id="7" name="Text 5"/>
          <p:cNvSpPr/>
          <p:nvPr/>
        </p:nvSpPr>
        <p:spPr>
          <a:xfrm>
            <a:off x="3821311" y="1591507"/>
            <a:ext cx="4255889" cy="277933"/>
          </a:xfrm>
          <a:prstGeom prst="rect">
            <a:avLst/>
          </a:prstGeom>
          <a:noFill/>
          <a:ln/>
        </p:spPr>
        <p:txBody>
          <a:bodyPr wrap="none" rtlCol="0" anchor="t"/>
          <a:lstStyle/>
          <a:p>
            <a:pPr marL="0" indent="0" algn="l">
              <a:lnSpc>
                <a:spcPts val="2206"/>
              </a:lnSpc>
              <a:buNone/>
            </a:pPr>
            <a:r>
              <a:rPr lang="en-US" sz="2400" b="1" dirty="0">
                <a:solidFill>
                  <a:srgbClr val="282824"/>
                </a:solidFill>
                <a:effectLst>
                  <a:outerShdw blurRad="38100" dist="38100" dir="2700000" algn="tl">
                    <a:srgbClr val="000000">
                      <a:alpha val="43137"/>
                    </a:srgbClr>
                  </a:outerShdw>
                </a:effectLst>
                <a:latin typeface="Lato" pitchFamily="34" charset="0"/>
                <a:ea typeface="Lato" pitchFamily="34" charset="-122"/>
                <a:cs typeface="Lato" pitchFamily="34" charset="-120"/>
              </a:rPr>
              <a:t>Unprotected Sexual Contact</a:t>
            </a:r>
            <a:endParaRPr lang="en-US" sz="2400" dirty="0">
              <a:effectLst>
                <a:outerShdw blurRad="38100" dist="38100" dir="2700000" algn="tl">
                  <a:srgbClr val="000000">
                    <a:alpha val="43137"/>
                  </a:srgbClr>
                </a:outerShdw>
              </a:effectLst>
            </a:endParaRPr>
          </a:p>
        </p:txBody>
      </p:sp>
      <p:sp>
        <p:nvSpPr>
          <p:cNvPr id="8" name="Text 6"/>
          <p:cNvSpPr/>
          <p:nvPr/>
        </p:nvSpPr>
        <p:spPr>
          <a:xfrm>
            <a:off x="3821311" y="1979176"/>
            <a:ext cx="3343156" cy="286822"/>
          </a:xfrm>
          <a:prstGeom prst="rect">
            <a:avLst/>
          </a:prstGeom>
          <a:noFill/>
          <a:ln/>
        </p:spPr>
        <p:txBody>
          <a:bodyPr wrap="none" rtlCol="0" anchor="t"/>
          <a:lstStyle/>
          <a:p>
            <a:pPr marL="0" indent="0" algn="l">
              <a:lnSpc>
                <a:spcPts val="2259"/>
              </a:lnSpc>
              <a:buNone/>
            </a:pPr>
            <a:r>
              <a:rPr lang="en-US" sz="2400" dirty="0">
                <a:solidFill>
                  <a:srgbClr val="4A4A45"/>
                </a:solidFill>
                <a:latin typeface="Lato" pitchFamily="34" charset="0"/>
                <a:ea typeface="Lato" pitchFamily="34" charset="-122"/>
                <a:cs typeface="Lato" pitchFamily="34" charset="-120"/>
              </a:rPr>
              <a:t>Lack of condom use increases vulnerability.</a:t>
            </a:r>
            <a:endParaRPr lang="en-US" sz="2400" dirty="0"/>
          </a:p>
        </p:txBody>
      </p:sp>
      <p:sp>
        <p:nvSpPr>
          <p:cNvPr id="9" name="Shape 7"/>
          <p:cNvSpPr/>
          <p:nvPr/>
        </p:nvSpPr>
        <p:spPr>
          <a:xfrm>
            <a:off x="3731657" y="2426047"/>
            <a:ext cx="8391287" cy="17919"/>
          </a:xfrm>
          <a:prstGeom prst="rect">
            <a:avLst/>
          </a:prstGeom>
          <a:solidFill>
            <a:srgbClr val="CDCDCA"/>
          </a:solidFill>
          <a:ln/>
        </p:spPr>
      </p:sp>
      <p:sp>
        <p:nvSpPr>
          <p:cNvPr id="10" name="Shape 8"/>
          <p:cNvSpPr/>
          <p:nvPr/>
        </p:nvSpPr>
        <p:spPr>
          <a:xfrm>
            <a:off x="2417683" y="2534960"/>
            <a:ext cx="2448639" cy="1033105"/>
          </a:xfrm>
          <a:prstGeom prst="roundRect">
            <a:avLst>
              <a:gd name="adj" fmla="val 10414"/>
            </a:avLst>
          </a:prstGeom>
          <a:solidFill>
            <a:schemeClr val="accent1">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p>
      <p:sp>
        <p:nvSpPr>
          <p:cNvPr id="11" name="Text 9"/>
          <p:cNvSpPr/>
          <p:nvPr/>
        </p:nvSpPr>
        <p:spPr>
          <a:xfrm>
            <a:off x="2596991" y="2872145"/>
            <a:ext cx="130016" cy="358616"/>
          </a:xfrm>
          <a:prstGeom prst="rect">
            <a:avLst/>
          </a:prstGeom>
          <a:noFill/>
          <a:ln/>
        </p:spPr>
        <p:txBody>
          <a:bodyPr wrap="none" rtlCol="0" anchor="t"/>
          <a:lstStyle/>
          <a:p>
            <a:pPr marL="0" indent="0" algn="ctr">
              <a:lnSpc>
                <a:spcPts val="2824"/>
              </a:lnSpc>
              <a:buNone/>
            </a:pPr>
            <a:r>
              <a:rPr lang="en-US" sz="1765" b="1" dirty="0">
                <a:solidFill>
                  <a:srgbClr val="282824"/>
                </a:solidFill>
                <a:latin typeface="Lato" pitchFamily="34" charset="0"/>
                <a:ea typeface="Lato" pitchFamily="34" charset="-122"/>
                <a:cs typeface="Lato" pitchFamily="34" charset="-120"/>
              </a:rPr>
              <a:t>2</a:t>
            </a:r>
            <a:endParaRPr lang="en-US" sz="1765" dirty="0"/>
          </a:p>
        </p:txBody>
      </p:sp>
      <p:sp>
        <p:nvSpPr>
          <p:cNvPr id="12" name="Text 10"/>
          <p:cNvSpPr/>
          <p:nvPr/>
        </p:nvSpPr>
        <p:spPr>
          <a:xfrm>
            <a:off x="5045630" y="2714267"/>
            <a:ext cx="2808049" cy="368925"/>
          </a:xfrm>
          <a:prstGeom prst="rect">
            <a:avLst/>
          </a:prstGeom>
          <a:noFill/>
          <a:ln/>
        </p:spPr>
        <p:txBody>
          <a:bodyPr wrap="none" rtlCol="0" anchor="t"/>
          <a:lstStyle/>
          <a:p>
            <a:pPr marL="0" indent="0" algn="l">
              <a:lnSpc>
                <a:spcPts val="2206"/>
              </a:lnSpc>
              <a:buNone/>
            </a:pPr>
            <a:r>
              <a:rPr lang="en-US" sz="2400" b="1" dirty="0">
                <a:solidFill>
                  <a:srgbClr val="282824"/>
                </a:solidFill>
                <a:effectLst>
                  <a:outerShdw blurRad="38100" dist="38100" dir="2700000" algn="tl">
                    <a:srgbClr val="000000">
                      <a:alpha val="43137"/>
                    </a:srgbClr>
                  </a:outerShdw>
                </a:effectLst>
                <a:latin typeface="Lato" pitchFamily="34" charset="0"/>
                <a:ea typeface="Lato" pitchFamily="34" charset="-122"/>
                <a:cs typeface="Lato" pitchFamily="34" charset="-120"/>
              </a:rPr>
              <a:t>Injection Drug Use</a:t>
            </a:r>
            <a:endParaRPr lang="en-US" sz="2400" dirty="0">
              <a:effectLst>
                <a:outerShdw blurRad="38100" dist="38100" dir="2700000" algn="tl">
                  <a:srgbClr val="000000">
                    <a:alpha val="43137"/>
                  </a:srgbClr>
                </a:outerShdw>
              </a:effectLst>
            </a:endParaRPr>
          </a:p>
        </p:txBody>
      </p:sp>
      <p:sp>
        <p:nvSpPr>
          <p:cNvPr id="13" name="Text 11"/>
          <p:cNvSpPr/>
          <p:nvPr/>
        </p:nvSpPr>
        <p:spPr>
          <a:xfrm>
            <a:off x="5045631" y="3101935"/>
            <a:ext cx="2635448" cy="286822"/>
          </a:xfrm>
          <a:prstGeom prst="rect">
            <a:avLst/>
          </a:prstGeom>
          <a:noFill/>
          <a:ln/>
        </p:spPr>
        <p:txBody>
          <a:bodyPr wrap="none" rtlCol="0" anchor="t"/>
          <a:lstStyle/>
          <a:p>
            <a:pPr marL="0" indent="0" algn="l">
              <a:lnSpc>
                <a:spcPts val="2259"/>
              </a:lnSpc>
              <a:buNone/>
            </a:pPr>
            <a:r>
              <a:rPr lang="en-US" sz="2400" dirty="0">
                <a:solidFill>
                  <a:srgbClr val="4A4A45"/>
                </a:solidFill>
                <a:latin typeface="Lato" pitchFamily="34" charset="0"/>
                <a:ea typeface="Lato" pitchFamily="34" charset="-122"/>
                <a:cs typeface="Lato" pitchFamily="34" charset="-120"/>
              </a:rPr>
              <a:t>Sharing needles spreads the virus.</a:t>
            </a:r>
            <a:endParaRPr lang="en-US" sz="2400" dirty="0"/>
          </a:p>
        </p:txBody>
      </p:sp>
      <p:sp>
        <p:nvSpPr>
          <p:cNvPr id="14" name="Shape 12"/>
          <p:cNvSpPr/>
          <p:nvPr/>
        </p:nvSpPr>
        <p:spPr>
          <a:xfrm>
            <a:off x="4955977" y="3548807"/>
            <a:ext cx="7166967" cy="17919"/>
          </a:xfrm>
          <a:prstGeom prst="rect">
            <a:avLst/>
          </a:prstGeom>
          <a:solidFill>
            <a:srgbClr val="CDCDCA"/>
          </a:solidFill>
          <a:ln/>
        </p:spPr>
      </p:sp>
      <p:sp>
        <p:nvSpPr>
          <p:cNvPr id="15" name="Shape 13"/>
          <p:cNvSpPr/>
          <p:nvPr/>
        </p:nvSpPr>
        <p:spPr>
          <a:xfrm>
            <a:off x="2417683" y="3657719"/>
            <a:ext cx="3673078" cy="1319927"/>
          </a:xfrm>
          <a:prstGeom prst="roundRect">
            <a:avLst>
              <a:gd name="adj" fmla="val 8151"/>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p>
      <p:sp>
        <p:nvSpPr>
          <p:cNvPr id="16" name="Text 14"/>
          <p:cNvSpPr/>
          <p:nvPr/>
        </p:nvSpPr>
        <p:spPr>
          <a:xfrm>
            <a:off x="2596991" y="4138374"/>
            <a:ext cx="130016" cy="358616"/>
          </a:xfrm>
          <a:prstGeom prst="rect">
            <a:avLst/>
          </a:prstGeom>
          <a:noFill/>
          <a:ln/>
        </p:spPr>
        <p:txBody>
          <a:bodyPr wrap="none" rtlCol="0" anchor="t"/>
          <a:lstStyle/>
          <a:p>
            <a:pPr marL="0" indent="0" algn="ctr">
              <a:lnSpc>
                <a:spcPts val="2824"/>
              </a:lnSpc>
              <a:buNone/>
            </a:pPr>
            <a:r>
              <a:rPr lang="en-US" sz="1765" b="1" dirty="0">
                <a:solidFill>
                  <a:srgbClr val="282824"/>
                </a:solidFill>
                <a:latin typeface="Lato" pitchFamily="34" charset="0"/>
                <a:ea typeface="Lato" pitchFamily="34" charset="-122"/>
                <a:cs typeface="Lato" pitchFamily="34" charset="-120"/>
              </a:rPr>
              <a:t>3</a:t>
            </a:r>
            <a:endParaRPr lang="en-US" sz="1765" dirty="0"/>
          </a:p>
        </p:txBody>
      </p:sp>
      <p:sp>
        <p:nvSpPr>
          <p:cNvPr id="17" name="Text 15"/>
          <p:cNvSpPr/>
          <p:nvPr/>
        </p:nvSpPr>
        <p:spPr>
          <a:xfrm>
            <a:off x="6270069" y="3837027"/>
            <a:ext cx="3013353" cy="280154"/>
          </a:xfrm>
          <a:prstGeom prst="rect">
            <a:avLst/>
          </a:prstGeom>
          <a:noFill/>
          <a:ln/>
        </p:spPr>
        <p:txBody>
          <a:bodyPr wrap="none" rtlCol="0" anchor="t"/>
          <a:lstStyle/>
          <a:p>
            <a:pPr marL="0" indent="0" algn="l">
              <a:lnSpc>
                <a:spcPts val="2206"/>
              </a:lnSpc>
              <a:buNone/>
            </a:pPr>
            <a:r>
              <a:rPr lang="en-US" sz="2400" b="1" dirty="0">
                <a:solidFill>
                  <a:srgbClr val="282824"/>
                </a:solidFill>
                <a:effectLst>
                  <a:outerShdw blurRad="38100" dist="38100" dir="2700000" algn="tl">
                    <a:srgbClr val="000000">
                      <a:alpha val="43137"/>
                    </a:srgbClr>
                  </a:outerShdw>
                </a:effectLst>
                <a:latin typeface="Lato" pitchFamily="34" charset="0"/>
                <a:ea typeface="Lato" pitchFamily="34" charset="-122"/>
                <a:cs typeface="Lato" pitchFamily="34" charset="-120"/>
              </a:rPr>
              <a:t>Mother-to-Child Transmission</a:t>
            </a:r>
            <a:endParaRPr lang="en-US" sz="2400" dirty="0">
              <a:effectLst>
                <a:outerShdw blurRad="38100" dist="38100" dir="2700000" algn="tl">
                  <a:srgbClr val="000000">
                    <a:alpha val="43137"/>
                  </a:srgbClr>
                </a:outerShdw>
              </a:effectLst>
            </a:endParaRPr>
          </a:p>
        </p:txBody>
      </p:sp>
      <p:sp>
        <p:nvSpPr>
          <p:cNvPr id="18" name="Text 16"/>
          <p:cNvSpPr/>
          <p:nvPr/>
        </p:nvSpPr>
        <p:spPr>
          <a:xfrm>
            <a:off x="6270068" y="4224695"/>
            <a:ext cx="6186091" cy="573643"/>
          </a:xfrm>
          <a:prstGeom prst="rect">
            <a:avLst/>
          </a:prstGeom>
          <a:noFill/>
          <a:ln/>
        </p:spPr>
        <p:txBody>
          <a:bodyPr wrap="square" rtlCol="0" anchor="t"/>
          <a:lstStyle/>
          <a:p>
            <a:pPr marL="0" indent="0" algn="l">
              <a:lnSpc>
                <a:spcPts val="2259"/>
              </a:lnSpc>
              <a:buNone/>
            </a:pPr>
            <a:r>
              <a:rPr lang="en-US" sz="2400" dirty="0">
                <a:solidFill>
                  <a:srgbClr val="4A4A45"/>
                </a:solidFill>
                <a:latin typeface="Lato" pitchFamily="34" charset="0"/>
                <a:ea typeface="Lato" pitchFamily="34" charset="-122"/>
                <a:cs typeface="Lato" pitchFamily="34" charset="-120"/>
              </a:rPr>
              <a:t>HIV can pass from mother to child during pregnancy, labor, delivery, or breastfeeding.</a:t>
            </a:r>
            <a:endParaRPr lang="en-US" sz="2400" dirty="0"/>
          </a:p>
        </p:txBody>
      </p:sp>
      <p:sp>
        <p:nvSpPr>
          <p:cNvPr id="19" name="Shape 17"/>
          <p:cNvSpPr/>
          <p:nvPr/>
        </p:nvSpPr>
        <p:spPr>
          <a:xfrm>
            <a:off x="6180415" y="4958388"/>
            <a:ext cx="5942528" cy="17919"/>
          </a:xfrm>
          <a:prstGeom prst="rect">
            <a:avLst/>
          </a:prstGeom>
          <a:solidFill>
            <a:srgbClr val="CDCDCA"/>
          </a:solidFill>
          <a:ln/>
        </p:spPr>
      </p:sp>
      <p:sp>
        <p:nvSpPr>
          <p:cNvPr id="20" name="Shape 18"/>
          <p:cNvSpPr/>
          <p:nvPr/>
        </p:nvSpPr>
        <p:spPr>
          <a:xfrm>
            <a:off x="2417683" y="5067300"/>
            <a:ext cx="4897398" cy="1033105"/>
          </a:xfrm>
          <a:prstGeom prst="roundRect">
            <a:avLst>
              <a:gd name="adj" fmla="val 10414"/>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p>
      <p:sp>
        <p:nvSpPr>
          <p:cNvPr id="21" name="Text 19"/>
          <p:cNvSpPr/>
          <p:nvPr/>
        </p:nvSpPr>
        <p:spPr>
          <a:xfrm>
            <a:off x="2596991" y="5404485"/>
            <a:ext cx="130016" cy="358616"/>
          </a:xfrm>
          <a:prstGeom prst="rect">
            <a:avLst/>
          </a:prstGeom>
          <a:noFill/>
          <a:ln/>
        </p:spPr>
        <p:txBody>
          <a:bodyPr wrap="none" rtlCol="0" anchor="t"/>
          <a:lstStyle/>
          <a:p>
            <a:pPr marL="0" indent="0" algn="ctr">
              <a:lnSpc>
                <a:spcPts val="2824"/>
              </a:lnSpc>
              <a:buNone/>
            </a:pPr>
            <a:r>
              <a:rPr lang="en-US" sz="1765" b="1" dirty="0">
                <a:solidFill>
                  <a:srgbClr val="282824"/>
                </a:solidFill>
                <a:latin typeface="Lato" pitchFamily="34" charset="0"/>
                <a:ea typeface="Lato" pitchFamily="34" charset="-122"/>
                <a:cs typeface="Lato" pitchFamily="34" charset="-120"/>
              </a:rPr>
              <a:t>4</a:t>
            </a:r>
            <a:endParaRPr lang="en-US" sz="1765" dirty="0"/>
          </a:p>
        </p:txBody>
      </p:sp>
      <p:sp>
        <p:nvSpPr>
          <p:cNvPr id="22" name="Text 20"/>
          <p:cNvSpPr/>
          <p:nvPr/>
        </p:nvSpPr>
        <p:spPr>
          <a:xfrm>
            <a:off x="7494388" y="5246608"/>
            <a:ext cx="2959735" cy="236309"/>
          </a:xfrm>
          <a:prstGeom prst="rect">
            <a:avLst/>
          </a:prstGeom>
          <a:noFill/>
          <a:ln/>
        </p:spPr>
        <p:txBody>
          <a:bodyPr wrap="none" rtlCol="0" anchor="t"/>
          <a:lstStyle/>
          <a:p>
            <a:pPr marL="0" indent="0" algn="l">
              <a:lnSpc>
                <a:spcPts val="2206"/>
              </a:lnSpc>
              <a:buNone/>
            </a:pPr>
            <a:r>
              <a:rPr lang="en-US" sz="2400" b="1" dirty="0">
                <a:solidFill>
                  <a:srgbClr val="282824"/>
                </a:solidFill>
                <a:effectLst>
                  <a:outerShdw blurRad="38100" dist="38100" dir="2700000" algn="tl">
                    <a:srgbClr val="000000">
                      <a:alpha val="43137"/>
                    </a:srgbClr>
                  </a:outerShdw>
                </a:effectLst>
                <a:latin typeface="Lato" pitchFamily="34" charset="0"/>
                <a:ea typeface="Lato" pitchFamily="34" charset="-122"/>
                <a:cs typeface="Lato" pitchFamily="34" charset="-120"/>
              </a:rPr>
              <a:t>Blood Transfusions</a:t>
            </a:r>
            <a:endParaRPr lang="en-US" sz="2400" dirty="0">
              <a:effectLst>
                <a:outerShdw blurRad="38100" dist="38100" dir="2700000" algn="tl">
                  <a:srgbClr val="000000">
                    <a:alpha val="43137"/>
                  </a:srgbClr>
                </a:outerShdw>
              </a:effectLst>
            </a:endParaRPr>
          </a:p>
        </p:txBody>
      </p:sp>
      <p:sp>
        <p:nvSpPr>
          <p:cNvPr id="23" name="Text 21"/>
          <p:cNvSpPr/>
          <p:nvPr/>
        </p:nvSpPr>
        <p:spPr>
          <a:xfrm>
            <a:off x="7494388" y="5634276"/>
            <a:ext cx="5784732" cy="258524"/>
          </a:xfrm>
          <a:prstGeom prst="rect">
            <a:avLst/>
          </a:prstGeom>
          <a:noFill/>
          <a:ln/>
        </p:spPr>
        <p:txBody>
          <a:bodyPr wrap="none" rtlCol="0" anchor="t"/>
          <a:lstStyle/>
          <a:p>
            <a:pPr marL="0" indent="0" algn="l">
              <a:lnSpc>
                <a:spcPts val="2259"/>
              </a:lnSpc>
              <a:buNone/>
            </a:pPr>
            <a:r>
              <a:rPr lang="en-US" sz="2400" dirty="0">
                <a:solidFill>
                  <a:srgbClr val="4A4A45"/>
                </a:solidFill>
                <a:latin typeface="Lato" pitchFamily="34" charset="0"/>
                <a:ea typeface="Lato" pitchFamily="34" charset="-122"/>
                <a:cs typeface="Lato" pitchFamily="34" charset="-120"/>
              </a:rPr>
              <a:t>Unsafe blood transfusions can transmit HIV.</a:t>
            </a:r>
            <a:endParaRPr lang="en-US" sz="2400" dirty="0"/>
          </a:p>
        </p:txBody>
      </p:sp>
      <p:sp>
        <p:nvSpPr>
          <p:cNvPr id="24" name="Text 22"/>
          <p:cNvSpPr/>
          <p:nvPr/>
        </p:nvSpPr>
        <p:spPr>
          <a:xfrm>
            <a:off x="2417683" y="6302096"/>
            <a:ext cx="11376376" cy="1776145"/>
          </a:xfrm>
          <a:prstGeom prst="rect">
            <a:avLst/>
          </a:prstGeom>
          <a:noFill/>
          <a:ln/>
        </p:spPr>
        <p:txBody>
          <a:bodyPr wrap="square" rtlCol="0" anchor="t"/>
          <a:lstStyle/>
          <a:p>
            <a:pPr marL="342900" indent="-342900">
              <a:lnSpc>
                <a:spcPts val="2259"/>
              </a:lnSpc>
              <a:buFont typeface="Wingdings" panose="05000000000000000000" pitchFamily="2" charset="2"/>
              <a:buChar char="ü"/>
            </a:pPr>
            <a:endParaRPr lang="en-US" sz="2000" dirty="0"/>
          </a:p>
        </p:txBody>
      </p:sp>
      <p:pic>
        <p:nvPicPr>
          <p:cNvPr id="25" name="Picture 20" descr="HIV / AIDS - Symptoms and Causes | Penn Medicine"/>
          <p:cNvPicPr>
            <a:picLocks noChangeAspect="1" noChangeArrowheads="1"/>
          </p:cNvPicPr>
          <p:nvPr/>
        </p:nvPicPr>
        <p:blipFill rotWithShape="1">
          <a:blip r:embed="rId3">
            <a:extLst>
              <a:ext uri="{28A0092B-C50C-407E-A947-70E740481C1C}">
                <a14:useLocalDpi xmlns:a14="http://schemas.microsoft.com/office/drawing/2010/main" val="0"/>
              </a:ext>
            </a:extLst>
          </a:blip>
          <a:srcRect l="52027" t="7685" r="21040" b="59648"/>
          <a:stretch/>
        </p:blipFill>
        <p:spPr bwMode="auto">
          <a:xfrm>
            <a:off x="3512929" y="2604015"/>
            <a:ext cx="929967" cy="90234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26" name="Picture 20" descr="HIV / AIDS - Symptoms and Causes | Penn Medicine"/>
          <p:cNvPicPr>
            <a:picLocks noChangeAspect="1" noChangeArrowheads="1"/>
          </p:cNvPicPr>
          <p:nvPr/>
        </p:nvPicPr>
        <p:blipFill rotWithShape="1">
          <a:blip r:embed="rId3">
            <a:extLst>
              <a:ext uri="{28A0092B-C50C-407E-A947-70E740481C1C}">
                <a14:useLocalDpi xmlns:a14="http://schemas.microsoft.com/office/drawing/2010/main" val="0"/>
              </a:ext>
            </a:extLst>
          </a:blip>
          <a:srcRect t="9537" r="73531" b="60129"/>
          <a:stretch/>
        </p:blipFill>
        <p:spPr bwMode="auto">
          <a:xfrm>
            <a:off x="2525613" y="1466928"/>
            <a:ext cx="1008460" cy="92456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27" name="Picture 20" descr="HIV / AIDS - Symptoms and Causes | Penn Medicine"/>
          <p:cNvPicPr>
            <a:picLocks noChangeAspect="1" noChangeArrowheads="1"/>
          </p:cNvPicPr>
          <p:nvPr/>
        </p:nvPicPr>
        <p:blipFill rotWithShape="1">
          <a:blip r:embed="rId3">
            <a:extLst>
              <a:ext uri="{28A0092B-C50C-407E-A947-70E740481C1C}">
                <a14:useLocalDpi xmlns:a14="http://schemas.microsoft.com/office/drawing/2010/main" val="0"/>
              </a:ext>
            </a:extLst>
          </a:blip>
          <a:srcRect t="55151" r="73639" b="13516"/>
          <a:stretch/>
        </p:blipFill>
        <p:spPr bwMode="auto">
          <a:xfrm>
            <a:off x="4196107" y="3735279"/>
            <a:ext cx="1188693" cy="113033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28" name="Picture 20" descr="HIV / AIDS - Symptoms and Causes | Penn Medicine"/>
          <p:cNvPicPr>
            <a:picLocks noChangeAspect="1" noChangeArrowheads="1"/>
          </p:cNvPicPr>
          <p:nvPr/>
        </p:nvPicPr>
        <p:blipFill rotWithShape="1">
          <a:blip r:embed="rId3">
            <a:extLst>
              <a:ext uri="{28A0092B-C50C-407E-A947-70E740481C1C}">
                <a14:useLocalDpi xmlns:a14="http://schemas.microsoft.com/office/drawing/2010/main" val="0"/>
              </a:ext>
            </a:extLst>
          </a:blip>
          <a:srcRect l="51919" t="55001" r="20881" b="11332"/>
          <a:stretch/>
        </p:blipFill>
        <p:spPr bwMode="auto">
          <a:xfrm>
            <a:off x="5866049" y="5124748"/>
            <a:ext cx="937261" cy="92807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
        <p:nvSpPr>
          <p:cNvPr id="29" name="Text 4"/>
          <p:cNvSpPr/>
          <p:nvPr/>
        </p:nvSpPr>
        <p:spPr>
          <a:xfrm>
            <a:off x="2596991" y="1749385"/>
            <a:ext cx="130016" cy="373202"/>
          </a:xfrm>
          <a:prstGeom prst="rect">
            <a:avLst/>
          </a:prstGeom>
          <a:noFill/>
          <a:ln/>
        </p:spPr>
        <p:txBody>
          <a:bodyPr wrap="none" rtlCol="0" anchor="t"/>
          <a:lstStyle/>
          <a:p>
            <a:pPr marL="0" indent="0" algn="ctr">
              <a:lnSpc>
                <a:spcPts val="2824"/>
              </a:lnSpc>
              <a:buNone/>
            </a:pPr>
            <a:r>
              <a:rPr lang="en-US" sz="1765" b="1" dirty="0">
                <a:solidFill>
                  <a:srgbClr val="282824"/>
                </a:solidFill>
                <a:latin typeface="Lato" pitchFamily="34" charset="0"/>
                <a:ea typeface="Lato" pitchFamily="34" charset="-122"/>
                <a:cs typeface="Lato" pitchFamily="34" charset="-120"/>
              </a:rPr>
              <a:t>1</a:t>
            </a:r>
            <a:endParaRPr lang="en-US" sz="1765" dirty="0"/>
          </a:p>
        </p:txBody>
      </p:sp>
      <p:pic>
        <p:nvPicPr>
          <p:cNvPr id="30" name="Picture 29"/>
          <p:cNvPicPr>
            <a:picLocks noChangeAspect="1"/>
          </p:cNvPicPr>
          <p:nvPr/>
        </p:nvPicPr>
        <p:blipFill>
          <a:blip r:embed="rId4"/>
          <a:stretch>
            <a:fillRect/>
          </a:stretch>
        </p:blipFill>
        <p:spPr>
          <a:xfrm>
            <a:off x="2525613" y="6610057"/>
            <a:ext cx="10224928" cy="646201"/>
          </a:xfrm>
          <a:prstGeom prst="rect">
            <a:avLst/>
          </a:prstGeom>
        </p:spPr>
      </p:pic>
    </p:spTree>
    <p:extLst>
      <p:ext uri="{BB962C8B-B14F-4D97-AF65-F5344CB8AC3E}">
        <p14:creationId xmlns:p14="http://schemas.microsoft.com/office/powerpoint/2010/main" val="20724402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748832"/>
          </a:xfrm>
          <a:prstGeom prst="rect">
            <a:avLst/>
          </a:prstGeom>
          <a:solidFill>
            <a:schemeClr val="bg1"/>
          </a:solidFill>
          <a:ln/>
        </p:spPr>
      </p:sp>
      <p:sp>
        <p:nvSpPr>
          <p:cNvPr id="4" name="Text 2"/>
          <p:cNvSpPr/>
          <p:nvPr/>
        </p:nvSpPr>
        <p:spPr>
          <a:xfrm>
            <a:off x="2594966" y="475178"/>
            <a:ext cx="8032145" cy="540068"/>
          </a:xfrm>
          <a:prstGeom prst="rect">
            <a:avLst/>
          </a:prstGeom>
          <a:noFill/>
          <a:ln/>
        </p:spPr>
        <p:txBody>
          <a:bodyPr wrap="none" rtlCol="0" anchor="t"/>
          <a:lstStyle/>
          <a:p>
            <a:pPr marL="0" indent="0" algn="ctr">
              <a:lnSpc>
                <a:spcPts val="4253"/>
              </a:lnSpc>
              <a:buNone/>
            </a:pPr>
            <a:r>
              <a:rPr lang="en-US" sz="4400" b="1" dirty="0">
                <a:solidFill>
                  <a:srgbClr val="282824"/>
                </a:solidFill>
                <a:effectLst>
                  <a:outerShdw blurRad="38100" dist="38100" dir="2700000" algn="tl">
                    <a:srgbClr val="000000">
                      <a:alpha val="43137"/>
                    </a:srgbClr>
                  </a:outerShdw>
                </a:effectLst>
                <a:latin typeface="Lato" pitchFamily="34" charset="0"/>
                <a:ea typeface="Lato" pitchFamily="34" charset="-122"/>
                <a:cs typeface="Lato" pitchFamily="34" charset="-120"/>
              </a:rPr>
              <a:t>Pathogenesis of HIV Infection</a:t>
            </a:r>
            <a:endParaRPr lang="en-US" sz="4400" dirty="0">
              <a:effectLst>
                <a:outerShdw blurRad="38100" dist="38100" dir="2700000" algn="tl">
                  <a:srgbClr val="000000">
                    <a:alpha val="43137"/>
                  </a:srgbClr>
                </a:outerShdw>
              </a:effectLst>
            </a:endParaRPr>
          </a:p>
        </p:txBody>
      </p:sp>
      <p:pic>
        <p:nvPicPr>
          <p:cNvPr id="5" name="Image 0" descr="preencoded.png"/>
          <p:cNvPicPr>
            <a:picLocks noChangeAspect="1"/>
          </p:cNvPicPr>
          <p:nvPr/>
        </p:nvPicPr>
        <p:blipFill>
          <a:blip r:embed="rId3"/>
          <a:stretch>
            <a:fillRect/>
          </a:stretch>
        </p:blipFill>
        <p:spPr>
          <a:xfrm>
            <a:off x="2594967" y="1360884"/>
            <a:ext cx="864037" cy="1382554"/>
          </a:xfrm>
          <a:prstGeom prst="rect">
            <a:avLst/>
          </a:prstGeom>
          <a:solidFill>
            <a:schemeClr val="accent2">
              <a:lumMod val="60000"/>
              <a:lumOff val="40000"/>
            </a:schemeClr>
          </a:solidFill>
        </p:spPr>
      </p:pic>
      <p:sp>
        <p:nvSpPr>
          <p:cNvPr id="6" name="Text 3"/>
          <p:cNvSpPr/>
          <p:nvPr/>
        </p:nvSpPr>
        <p:spPr>
          <a:xfrm>
            <a:off x="3718203" y="1533644"/>
            <a:ext cx="2160270" cy="269915"/>
          </a:xfrm>
          <a:prstGeom prst="rect">
            <a:avLst/>
          </a:prstGeom>
          <a:noFill/>
          <a:ln/>
        </p:spPr>
        <p:txBody>
          <a:bodyPr wrap="none" rtlCol="0" anchor="t"/>
          <a:lstStyle/>
          <a:p>
            <a:pPr marL="0" indent="0" algn="l">
              <a:lnSpc>
                <a:spcPts val="2126"/>
              </a:lnSpc>
              <a:buNone/>
            </a:pPr>
            <a:r>
              <a:rPr lang="en-US" sz="2800" b="1" dirty="0">
                <a:solidFill>
                  <a:srgbClr val="282824"/>
                </a:solidFill>
                <a:effectLst>
                  <a:outerShdw blurRad="38100" dist="38100" dir="2700000" algn="tl">
                    <a:srgbClr val="000000">
                      <a:alpha val="43137"/>
                    </a:srgbClr>
                  </a:outerShdw>
                </a:effectLst>
                <a:latin typeface="Lato" pitchFamily="34" charset="0"/>
                <a:ea typeface="Lato" pitchFamily="34" charset="-122"/>
                <a:cs typeface="Lato" pitchFamily="34" charset="-120"/>
              </a:rPr>
              <a:t>Viral Entry</a:t>
            </a:r>
            <a:endParaRPr lang="en-US" sz="2800" dirty="0">
              <a:effectLst>
                <a:outerShdw blurRad="38100" dist="38100" dir="2700000" algn="tl">
                  <a:srgbClr val="000000">
                    <a:alpha val="43137"/>
                  </a:srgbClr>
                </a:outerShdw>
              </a:effectLst>
            </a:endParaRPr>
          </a:p>
        </p:txBody>
      </p:sp>
      <p:sp>
        <p:nvSpPr>
          <p:cNvPr id="7" name="Text 4"/>
          <p:cNvSpPr/>
          <p:nvPr/>
        </p:nvSpPr>
        <p:spPr>
          <a:xfrm>
            <a:off x="3718203" y="1940314"/>
            <a:ext cx="8317111" cy="651475"/>
          </a:xfrm>
          <a:prstGeom prst="rect">
            <a:avLst/>
          </a:prstGeom>
          <a:noFill/>
          <a:ln/>
        </p:spPr>
        <p:txBody>
          <a:bodyPr wrap="none" rtlCol="0" anchor="t"/>
          <a:lstStyle/>
          <a:p>
            <a:pPr marL="0" indent="0" algn="l">
              <a:lnSpc>
                <a:spcPts val="2177"/>
              </a:lnSpc>
              <a:buNone/>
            </a:pPr>
            <a:r>
              <a:rPr lang="en-US" sz="2400" dirty="0">
                <a:solidFill>
                  <a:srgbClr val="4A4A45"/>
                </a:solidFill>
                <a:latin typeface="Lato" pitchFamily="34" charset="0"/>
                <a:ea typeface="Lato" pitchFamily="34" charset="-122"/>
                <a:cs typeface="Lato" pitchFamily="34" charset="-120"/>
              </a:rPr>
              <a:t>HIV enters the body through mucosal </a:t>
            </a:r>
            <a:endParaRPr lang="en-US" sz="2400" dirty="0" smtClean="0">
              <a:solidFill>
                <a:srgbClr val="4A4A45"/>
              </a:solidFill>
              <a:latin typeface="Lato" pitchFamily="34" charset="0"/>
              <a:ea typeface="Lato" pitchFamily="34" charset="-122"/>
              <a:cs typeface="Lato" pitchFamily="34" charset="-120"/>
            </a:endParaRPr>
          </a:p>
          <a:p>
            <a:pPr marL="0" indent="0" algn="l">
              <a:lnSpc>
                <a:spcPts val="2177"/>
              </a:lnSpc>
              <a:buNone/>
            </a:pPr>
            <a:r>
              <a:rPr lang="en-US" sz="2400" dirty="0" smtClean="0">
                <a:solidFill>
                  <a:srgbClr val="4A4A45"/>
                </a:solidFill>
                <a:latin typeface="Lato" pitchFamily="34" charset="0"/>
                <a:ea typeface="Lato" pitchFamily="34" charset="-122"/>
                <a:cs typeface="Lato" pitchFamily="34" charset="-120"/>
              </a:rPr>
              <a:t>surfaces </a:t>
            </a:r>
            <a:r>
              <a:rPr lang="en-US" sz="2400" dirty="0">
                <a:solidFill>
                  <a:srgbClr val="4A4A45"/>
                </a:solidFill>
                <a:latin typeface="Lato" pitchFamily="34" charset="0"/>
                <a:ea typeface="Lato" pitchFamily="34" charset="-122"/>
                <a:cs typeface="Lato" pitchFamily="34" charset="-120"/>
              </a:rPr>
              <a:t>or the bloodstream.</a:t>
            </a:r>
            <a:endParaRPr lang="en-US" sz="2400" dirty="0"/>
          </a:p>
        </p:txBody>
      </p:sp>
      <p:pic>
        <p:nvPicPr>
          <p:cNvPr id="8" name="Image 1" descr="preencoded.png"/>
          <p:cNvPicPr>
            <a:picLocks noChangeAspect="1"/>
          </p:cNvPicPr>
          <p:nvPr/>
        </p:nvPicPr>
        <p:blipFill>
          <a:blip r:embed="rId4"/>
          <a:stretch>
            <a:fillRect/>
          </a:stretch>
        </p:blipFill>
        <p:spPr>
          <a:xfrm>
            <a:off x="2594967" y="2743438"/>
            <a:ext cx="864037" cy="1382554"/>
          </a:xfrm>
          <a:prstGeom prst="rect">
            <a:avLst/>
          </a:prstGeom>
          <a:solidFill>
            <a:schemeClr val="accent2">
              <a:lumMod val="60000"/>
              <a:lumOff val="40000"/>
            </a:schemeClr>
          </a:solidFill>
        </p:spPr>
      </p:pic>
      <p:sp>
        <p:nvSpPr>
          <p:cNvPr id="9" name="Text 5"/>
          <p:cNvSpPr/>
          <p:nvPr/>
        </p:nvSpPr>
        <p:spPr>
          <a:xfrm>
            <a:off x="3718203" y="2916198"/>
            <a:ext cx="4444490" cy="329446"/>
          </a:xfrm>
          <a:prstGeom prst="rect">
            <a:avLst/>
          </a:prstGeom>
          <a:noFill/>
          <a:ln/>
        </p:spPr>
        <p:txBody>
          <a:bodyPr wrap="none" rtlCol="0" anchor="t"/>
          <a:lstStyle/>
          <a:p>
            <a:pPr marL="0" indent="0" algn="l">
              <a:lnSpc>
                <a:spcPts val="2126"/>
              </a:lnSpc>
              <a:buNone/>
            </a:pPr>
            <a:r>
              <a:rPr lang="en-US" sz="2800" b="1" dirty="0">
                <a:solidFill>
                  <a:srgbClr val="282824"/>
                </a:solidFill>
                <a:effectLst>
                  <a:outerShdw blurRad="38100" dist="38100" dir="2700000" algn="tl">
                    <a:srgbClr val="000000">
                      <a:alpha val="43137"/>
                    </a:srgbClr>
                  </a:outerShdw>
                </a:effectLst>
                <a:latin typeface="Lato" pitchFamily="34" charset="0"/>
                <a:ea typeface="Lato" pitchFamily="34" charset="-122"/>
                <a:cs typeface="Lato" pitchFamily="34" charset="-120"/>
              </a:rPr>
              <a:t>Immune System Targeting</a:t>
            </a:r>
            <a:endParaRPr lang="en-US" sz="2800" dirty="0">
              <a:effectLst>
                <a:outerShdw blurRad="38100" dist="38100" dir="2700000" algn="tl">
                  <a:srgbClr val="000000">
                    <a:alpha val="43137"/>
                  </a:srgbClr>
                </a:outerShdw>
              </a:effectLst>
            </a:endParaRPr>
          </a:p>
        </p:txBody>
      </p:sp>
      <p:sp>
        <p:nvSpPr>
          <p:cNvPr id="10" name="Text 6"/>
          <p:cNvSpPr/>
          <p:nvPr/>
        </p:nvSpPr>
        <p:spPr>
          <a:xfrm>
            <a:off x="3718203" y="3289697"/>
            <a:ext cx="8317111" cy="594324"/>
          </a:xfrm>
          <a:prstGeom prst="rect">
            <a:avLst/>
          </a:prstGeom>
          <a:noFill/>
          <a:ln/>
        </p:spPr>
        <p:txBody>
          <a:bodyPr wrap="none" rtlCol="0" anchor="t"/>
          <a:lstStyle/>
          <a:p>
            <a:pPr marL="0" indent="0" algn="l">
              <a:lnSpc>
                <a:spcPts val="2177"/>
              </a:lnSpc>
              <a:buNone/>
            </a:pPr>
            <a:r>
              <a:rPr lang="en-US" sz="2400" dirty="0">
                <a:solidFill>
                  <a:srgbClr val="4A4A45"/>
                </a:solidFill>
                <a:latin typeface="Lato" pitchFamily="34" charset="0"/>
                <a:ea typeface="Lato" pitchFamily="34" charset="-122"/>
                <a:cs typeface="Lato" pitchFamily="34" charset="-120"/>
              </a:rPr>
              <a:t>HIV primarily targets CD4+ T cells, a critical </a:t>
            </a:r>
            <a:endParaRPr lang="en-US" sz="2400" dirty="0" smtClean="0">
              <a:solidFill>
                <a:srgbClr val="4A4A45"/>
              </a:solidFill>
              <a:latin typeface="Lato" pitchFamily="34" charset="0"/>
              <a:ea typeface="Lato" pitchFamily="34" charset="-122"/>
              <a:cs typeface="Lato" pitchFamily="34" charset="-120"/>
            </a:endParaRPr>
          </a:p>
          <a:p>
            <a:pPr marL="0" indent="0" algn="l">
              <a:lnSpc>
                <a:spcPts val="2177"/>
              </a:lnSpc>
              <a:buNone/>
            </a:pPr>
            <a:r>
              <a:rPr lang="en-US" sz="2400" dirty="0" smtClean="0">
                <a:solidFill>
                  <a:srgbClr val="4A4A45"/>
                </a:solidFill>
                <a:latin typeface="Lato" pitchFamily="34" charset="0"/>
                <a:ea typeface="Lato" pitchFamily="34" charset="-122"/>
                <a:cs typeface="Lato" pitchFamily="34" charset="-120"/>
              </a:rPr>
              <a:t>component </a:t>
            </a:r>
            <a:r>
              <a:rPr lang="en-US" sz="2400" dirty="0">
                <a:solidFill>
                  <a:srgbClr val="4A4A45"/>
                </a:solidFill>
                <a:latin typeface="Lato" pitchFamily="34" charset="0"/>
                <a:ea typeface="Lato" pitchFamily="34" charset="-122"/>
                <a:cs typeface="Lato" pitchFamily="34" charset="-120"/>
              </a:rPr>
              <a:t>of the immune system.</a:t>
            </a:r>
            <a:endParaRPr lang="en-US" sz="2400" dirty="0"/>
          </a:p>
        </p:txBody>
      </p:sp>
      <p:pic>
        <p:nvPicPr>
          <p:cNvPr id="11" name="Image 2" descr="preencoded.png"/>
          <p:cNvPicPr>
            <a:picLocks noChangeAspect="1"/>
          </p:cNvPicPr>
          <p:nvPr/>
        </p:nvPicPr>
        <p:blipFill>
          <a:blip r:embed="rId5"/>
          <a:stretch>
            <a:fillRect/>
          </a:stretch>
        </p:blipFill>
        <p:spPr>
          <a:xfrm>
            <a:off x="2594967" y="4125992"/>
            <a:ext cx="864037" cy="1382554"/>
          </a:xfrm>
          <a:prstGeom prst="rect">
            <a:avLst/>
          </a:prstGeom>
          <a:solidFill>
            <a:schemeClr val="accent2">
              <a:lumMod val="60000"/>
              <a:lumOff val="40000"/>
            </a:schemeClr>
          </a:solidFill>
        </p:spPr>
      </p:pic>
      <p:sp>
        <p:nvSpPr>
          <p:cNvPr id="12" name="Text 7"/>
          <p:cNvSpPr/>
          <p:nvPr/>
        </p:nvSpPr>
        <p:spPr>
          <a:xfrm>
            <a:off x="3718203" y="4298752"/>
            <a:ext cx="2160270" cy="269915"/>
          </a:xfrm>
          <a:prstGeom prst="rect">
            <a:avLst/>
          </a:prstGeom>
          <a:noFill/>
          <a:ln/>
        </p:spPr>
        <p:txBody>
          <a:bodyPr wrap="none" rtlCol="0" anchor="t"/>
          <a:lstStyle/>
          <a:p>
            <a:pPr marL="0" indent="0" algn="l">
              <a:lnSpc>
                <a:spcPts val="2126"/>
              </a:lnSpc>
              <a:buNone/>
            </a:pPr>
            <a:r>
              <a:rPr lang="en-US" sz="2800" b="1" dirty="0">
                <a:solidFill>
                  <a:srgbClr val="282824"/>
                </a:solidFill>
                <a:effectLst>
                  <a:outerShdw blurRad="38100" dist="38100" dir="2700000" algn="tl">
                    <a:srgbClr val="000000">
                      <a:alpha val="43137"/>
                    </a:srgbClr>
                  </a:outerShdw>
                </a:effectLst>
                <a:latin typeface="Lato" pitchFamily="34" charset="0"/>
                <a:ea typeface="Lato" pitchFamily="34" charset="-122"/>
                <a:cs typeface="Lato" pitchFamily="34" charset="-120"/>
              </a:rPr>
              <a:t>Viral Replication</a:t>
            </a:r>
            <a:endParaRPr lang="en-US" sz="2800" dirty="0">
              <a:effectLst>
                <a:outerShdw blurRad="38100" dist="38100" dir="2700000" algn="tl">
                  <a:srgbClr val="000000">
                    <a:alpha val="43137"/>
                  </a:srgbClr>
                </a:outerShdw>
              </a:effectLst>
            </a:endParaRPr>
          </a:p>
        </p:txBody>
      </p:sp>
      <p:sp>
        <p:nvSpPr>
          <p:cNvPr id="13" name="Text 8"/>
          <p:cNvSpPr/>
          <p:nvPr/>
        </p:nvSpPr>
        <p:spPr>
          <a:xfrm>
            <a:off x="3718203" y="4672251"/>
            <a:ext cx="8317111" cy="650080"/>
          </a:xfrm>
          <a:prstGeom prst="rect">
            <a:avLst/>
          </a:prstGeom>
          <a:noFill/>
          <a:ln/>
        </p:spPr>
        <p:txBody>
          <a:bodyPr wrap="none" rtlCol="0" anchor="t"/>
          <a:lstStyle/>
          <a:p>
            <a:pPr marL="0" indent="0" algn="l">
              <a:lnSpc>
                <a:spcPts val="2177"/>
              </a:lnSpc>
              <a:buNone/>
            </a:pPr>
            <a:r>
              <a:rPr lang="en-US" sz="2400" dirty="0">
                <a:solidFill>
                  <a:srgbClr val="4A4A45"/>
                </a:solidFill>
                <a:latin typeface="Lato" pitchFamily="34" charset="0"/>
                <a:ea typeface="Lato" pitchFamily="34" charset="-122"/>
                <a:cs typeface="Lato" pitchFamily="34" charset="-120"/>
              </a:rPr>
              <a:t>HIV integrates its genetic material into the host cell's DNA, </a:t>
            </a:r>
            <a:endParaRPr lang="en-US" sz="2400" dirty="0" smtClean="0">
              <a:solidFill>
                <a:srgbClr val="4A4A45"/>
              </a:solidFill>
              <a:latin typeface="Lato" pitchFamily="34" charset="0"/>
              <a:ea typeface="Lato" pitchFamily="34" charset="-122"/>
              <a:cs typeface="Lato" pitchFamily="34" charset="-120"/>
            </a:endParaRPr>
          </a:p>
          <a:p>
            <a:pPr marL="0" indent="0" algn="l">
              <a:lnSpc>
                <a:spcPts val="2177"/>
              </a:lnSpc>
              <a:buNone/>
            </a:pPr>
            <a:r>
              <a:rPr lang="en-US" sz="2400" dirty="0" smtClean="0">
                <a:solidFill>
                  <a:srgbClr val="4A4A45"/>
                </a:solidFill>
                <a:latin typeface="Lato" pitchFamily="34" charset="0"/>
                <a:ea typeface="Lato" pitchFamily="34" charset="-122"/>
                <a:cs typeface="Lato" pitchFamily="34" charset="-120"/>
              </a:rPr>
              <a:t>leading </a:t>
            </a:r>
            <a:r>
              <a:rPr lang="en-US" sz="2400" dirty="0">
                <a:solidFill>
                  <a:srgbClr val="4A4A45"/>
                </a:solidFill>
                <a:latin typeface="Lato" pitchFamily="34" charset="0"/>
                <a:ea typeface="Lato" pitchFamily="34" charset="-122"/>
                <a:cs typeface="Lato" pitchFamily="34" charset="-120"/>
              </a:rPr>
              <a:t>to viral replication.</a:t>
            </a:r>
            <a:endParaRPr lang="en-US" sz="2400" dirty="0"/>
          </a:p>
        </p:txBody>
      </p:sp>
      <p:pic>
        <p:nvPicPr>
          <p:cNvPr id="14" name="Image 3" descr="preencoded.png"/>
          <p:cNvPicPr>
            <a:picLocks noChangeAspect="1"/>
          </p:cNvPicPr>
          <p:nvPr/>
        </p:nvPicPr>
        <p:blipFill>
          <a:blip r:embed="rId6"/>
          <a:stretch>
            <a:fillRect/>
          </a:stretch>
        </p:blipFill>
        <p:spPr>
          <a:xfrm>
            <a:off x="2594967" y="5508546"/>
            <a:ext cx="864037" cy="1382554"/>
          </a:xfrm>
          <a:prstGeom prst="rect">
            <a:avLst/>
          </a:prstGeom>
          <a:solidFill>
            <a:schemeClr val="accent2">
              <a:lumMod val="60000"/>
              <a:lumOff val="40000"/>
            </a:schemeClr>
          </a:solidFill>
        </p:spPr>
      </p:pic>
      <p:sp>
        <p:nvSpPr>
          <p:cNvPr id="15" name="Text 9"/>
          <p:cNvSpPr/>
          <p:nvPr/>
        </p:nvSpPr>
        <p:spPr>
          <a:xfrm>
            <a:off x="3718203" y="5681305"/>
            <a:ext cx="2317552" cy="269915"/>
          </a:xfrm>
          <a:prstGeom prst="rect">
            <a:avLst/>
          </a:prstGeom>
          <a:noFill/>
          <a:ln/>
        </p:spPr>
        <p:txBody>
          <a:bodyPr wrap="none" rtlCol="0" anchor="t"/>
          <a:lstStyle/>
          <a:p>
            <a:pPr marL="0" indent="0" algn="l">
              <a:lnSpc>
                <a:spcPts val="2126"/>
              </a:lnSpc>
              <a:buNone/>
            </a:pPr>
            <a:r>
              <a:rPr lang="en-US" sz="2800" b="1" dirty="0">
                <a:solidFill>
                  <a:srgbClr val="282824"/>
                </a:solidFill>
                <a:effectLst>
                  <a:outerShdw blurRad="38100" dist="38100" dir="2700000" algn="tl">
                    <a:srgbClr val="000000">
                      <a:alpha val="43137"/>
                    </a:srgbClr>
                  </a:outerShdw>
                </a:effectLst>
                <a:latin typeface="Lato" pitchFamily="34" charset="0"/>
                <a:ea typeface="Lato" pitchFamily="34" charset="-122"/>
                <a:cs typeface="Lato" pitchFamily="34" charset="-120"/>
              </a:rPr>
              <a:t>Immune System Decline</a:t>
            </a:r>
            <a:endParaRPr lang="en-US" sz="2800" dirty="0">
              <a:effectLst>
                <a:outerShdw blurRad="38100" dist="38100" dir="2700000" algn="tl">
                  <a:srgbClr val="000000">
                    <a:alpha val="43137"/>
                  </a:srgbClr>
                </a:outerShdw>
              </a:effectLst>
            </a:endParaRPr>
          </a:p>
        </p:txBody>
      </p:sp>
      <p:sp>
        <p:nvSpPr>
          <p:cNvPr id="16" name="Text 10"/>
          <p:cNvSpPr/>
          <p:nvPr/>
        </p:nvSpPr>
        <p:spPr>
          <a:xfrm>
            <a:off x="3718203" y="6054804"/>
            <a:ext cx="8317111" cy="276582"/>
          </a:xfrm>
          <a:prstGeom prst="rect">
            <a:avLst/>
          </a:prstGeom>
          <a:noFill/>
          <a:ln/>
        </p:spPr>
        <p:txBody>
          <a:bodyPr wrap="none" rtlCol="0" anchor="t"/>
          <a:lstStyle/>
          <a:p>
            <a:pPr marL="0" indent="0" algn="l">
              <a:lnSpc>
                <a:spcPts val="2177"/>
              </a:lnSpc>
              <a:buNone/>
            </a:pPr>
            <a:r>
              <a:rPr lang="en-US" sz="2400" dirty="0">
                <a:solidFill>
                  <a:srgbClr val="4A4A45"/>
                </a:solidFill>
                <a:latin typeface="Lato" pitchFamily="34" charset="0"/>
                <a:ea typeface="Lato" pitchFamily="34" charset="-122"/>
                <a:cs typeface="Lato" pitchFamily="34" charset="-120"/>
              </a:rPr>
              <a:t>Over time, HIV destroys CD4+ T cells, weakening the immune system.</a:t>
            </a:r>
            <a:endParaRPr lang="en-US" sz="2400" dirty="0"/>
          </a:p>
        </p:txBody>
      </p:sp>
      <p:pic>
        <p:nvPicPr>
          <p:cNvPr id="17" name="Image 4" descr="preencoded.png"/>
          <p:cNvPicPr>
            <a:picLocks noChangeAspect="1"/>
          </p:cNvPicPr>
          <p:nvPr/>
        </p:nvPicPr>
        <p:blipFill>
          <a:blip r:embed="rId7"/>
          <a:stretch>
            <a:fillRect/>
          </a:stretch>
        </p:blipFill>
        <p:spPr>
          <a:xfrm>
            <a:off x="2594967" y="6891099"/>
            <a:ext cx="864037" cy="1382554"/>
          </a:xfrm>
          <a:prstGeom prst="rect">
            <a:avLst/>
          </a:prstGeom>
          <a:solidFill>
            <a:schemeClr val="accent2">
              <a:lumMod val="60000"/>
              <a:lumOff val="40000"/>
            </a:schemeClr>
          </a:solidFill>
        </p:spPr>
      </p:pic>
      <p:sp>
        <p:nvSpPr>
          <p:cNvPr id="18" name="Text 11"/>
          <p:cNvSpPr/>
          <p:nvPr/>
        </p:nvSpPr>
        <p:spPr>
          <a:xfrm>
            <a:off x="3718203" y="7063859"/>
            <a:ext cx="2363748" cy="269915"/>
          </a:xfrm>
          <a:prstGeom prst="rect">
            <a:avLst/>
          </a:prstGeom>
          <a:noFill/>
          <a:ln/>
        </p:spPr>
        <p:txBody>
          <a:bodyPr wrap="none" rtlCol="0" anchor="t"/>
          <a:lstStyle/>
          <a:p>
            <a:pPr marL="0" indent="0" algn="l">
              <a:lnSpc>
                <a:spcPts val="2126"/>
              </a:lnSpc>
              <a:buNone/>
            </a:pPr>
            <a:r>
              <a:rPr lang="en-US" sz="2800" b="1" dirty="0">
                <a:solidFill>
                  <a:srgbClr val="282824"/>
                </a:solidFill>
                <a:effectLst>
                  <a:outerShdw blurRad="38100" dist="38100" dir="2700000" algn="tl">
                    <a:srgbClr val="000000">
                      <a:alpha val="43137"/>
                    </a:srgbClr>
                  </a:outerShdw>
                </a:effectLst>
                <a:latin typeface="Lato" pitchFamily="34" charset="0"/>
                <a:ea typeface="Lato" pitchFamily="34" charset="-122"/>
                <a:cs typeface="Lato" pitchFamily="34" charset="-120"/>
              </a:rPr>
              <a:t>Opportunistic Infections</a:t>
            </a:r>
            <a:endParaRPr lang="en-US" sz="2800" dirty="0">
              <a:effectLst>
                <a:outerShdw blurRad="38100" dist="38100" dir="2700000" algn="tl">
                  <a:srgbClr val="000000">
                    <a:alpha val="43137"/>
                  </a:srgbClr>
                </a:outerShdw>
              </a:effectLst>
            </a:endParaRPr>
          </a:p>
        </p:txBody>
      </p:sp>
      <p:sp>
        <p:nvSpPr>
          <p:cNvPr id="19" name="Text 12"/>
          <p:cNvSpPr/>
          <p:nvPr/>
        </p:nvSpPr>
        <p:spPr>
          <a:xfrm>
            <a:off x="3718203" y="7437357"/>
            <a:ext cx="8317111" cy="628889"/>
          </a:xfrm>
          <a:prstGeom prst="rect">
            <a:avLst/>
          </a:prstGeom>
          <a:noFill/>
          <a:ln/>
        </p:spPr>
        <p:txBody>
          <a:bodyPr wrap="none" rtlCol="0" anchor="t"/>
          <a:lstStyle/>
          <a:p>
            <a:pPr marL="0" indent="0" algn="l">
              <a:lnSpc>
                <a:spcPts val="2177"/>
              </a:lnSpc>
              <a:buNone/>
            </a:pPr>
            <a:r>
              <a:rPr lang="en-US" sz="2400" dirty="0">
                <a:solidFill>
                  <a:srgbClr val="4A4A45"/>
                </a:solidFill>
                <a:latin typeface="Lato" pitchFamily="34" charset="0"/>
                <a:ea typeface="Lato" pitchFamily="34" charset="-122"/>
                <a:cs typeface="Lato" pitchFamily="34" charset="-120"/>
              </a:rPr>
              <a:t>With a compromised immune system, individuals become </a:t>
            </a:r>
            <a:endParaRPr lang="en-US" sz="2400" dirty="0" smtClean="0">
              <a:solidFill>
                <a:srgbClr val="4A4A45"/>
              </a:solidFill>
              <a:latin typeface="Lato" pitchFamily="34" charset="0"/>
              <a:ea typeface="Lato" pitchFamily="34" charset="-122"/>
              <a:cs typeface="Lato" pitchFamily="34" charset="-120"/>
            </a:endParaRPr>
          </a:p>
          <a:p>
            <a:pPr marL="0" indent="0" algn="l">
              <a:lnSpc>
                <a:spcPts val="2177"/>
              </a:lnSpc>
              <a:buNone/>
            </a:pPr>
            <a:r>
              <a:rPr lang="en-US" sz="2400" dirty="0" smtClean="0">
                <a:solidFill>
                  <a:srgbClr val="4A4A45"/>
                </a:solidFill>
                <a:latin typeface="Lato" pitchFamily="34" charset="0"/>
                <a:ea typeface="Lato" pitchFamily="34" charset="-122"/>
                <a:cs typeface="Lato" pitchFamily="34" charset="-120"/>
              </a:rPr>
              <a:t>susceptible </a:t>
            </a:r>
            <a:r>
              <a:rPr lang="en-US" sz="2400" dirty="0">
                <a:solidFill>
                  <a:srgbClr val="4A4A45"/>
                </a:solidFill>
                <a:latin typeface="Lato" pitchFamily="34" charset="0"/>
                <a:ea typeface="Lato" pitchFamily="34" charset="-122"/>
                <a:cs typeface="Lato" pitchFamily="34" charset="-120"/>
              </a:rPr>
              <a:t>to opportunistic infections and diseases.</a:t>
            </a:r>
            <a:endParaRPr lang="en-US" sz="2400" dirty="0"/>
          </a:p>
        </p:txBody>
      </p:sp>
    </p:spTree>
    <p:extLst>
      <p:ext uri="{BB962C8B-B14F-4D97-AF65-F5344CB8AC3E}">
        <p14:creationId xmlns:p14="http://schemas.microsoft.com/office/powerpoint/2010/main" val="4626882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30433"/>
          </a:xfrm>
          <a:prstGeom prst="rect">
            <a:avLst/>
          </a:prstGeom>
          <a:solidFill>
            <a:schemeClr val="bg1"/>
          </a:solidFill>
          <a:ln/>
        </p:spPr>
      </p:sp>
      <p:sp>
        <p:nvSpPr>
          <p:cNvPr id="4" name="Text 2"/>
          <p:cNvSpPr/>
          <p:nvPr/>
        </p:nvSpPr>
        <p:spPr>
          <a:xfrm>
            <a:off x="2408001" y="629841"/>
            <a:ext cx="7940330" cy="715804"/>
          </a:xfrm>
          <a:prstGeom prst="rect">
            <a:avLst/>
          </a:prstGeom>
          <a:noFill/>
          <a:ln/>
        </p:spPr>
        <p:txBody>
          <a:bodyPr wrap="none" rtlCol="0" anchor="t"/>
          <a:lstStyle/>
          <a:p>
            <a:pPr marL="0" indent="0" algn="ctr">
              <a:lnSpc>
                <a:spcPts val="5637"/>
              </a:lnSpc>
              <a:buNone/>
            </a:pPr>
            <a:r>
              <a:rPr lang="en-US" sz="4509" b="1" dirty="0">
                <a:solidFill>
                  <a:srgbClr val="282824"/>
                </a:solidFill>
                <a:latin typeface="Lato" pitchFamily="34" charset="0"/>
                <a:ea typeface="Lato" pitchFamily="34" charset="-122"/>
                <a:cs typeface="Lato" pitchFamily="34" charset="-120"/>
              </a:rPr>
              <a:t>Clinical Stages of HIV Infection</a:t>
            </a:r>
            <a:endParaRPr lang="en-US" sz="4509" dirty="0"/>
          </a:p>
        </p:txBody>
      </p:sp>
      <p:pic>
        <p:nvPicPr>
          <p:cNvPr id="5" name="Image 0" descr="preencoded.png"/>
          <p:cNvPicPr>
            <a:picLocks noChangeAspect="1"/>
          </p:cNvPicPr>
          <p:nvPr/>
        </p:nvPicPr>
        <p:blipFill>
          <a:blip r:embed="rId3"/>
          <a:stretch>
            <a:fillRect/>
          </a:stretch>
        </p:blipFill>
        <p:spPr>
          <a:xfrm>
            <a:off x="3154561" y="1803678"/>
            <a:ext cx="2064544" cy="1319689"/>
          </a:xfrm>
          <a:prstGeom prst="rect">
            <a:avLst/>
          </a:prstGeom>
        </p:spPr>
      </p:pic>
      <p:sp>
        <p:nvSpPr>
          <p:cNvPr id="6" name="Text 3"/>
          <p:cNvSpPr/>
          <p:nvPr/>
        </p:nvSpPr>
        <p:spPr>
          <a:xfrm>
            <a:off x="4103727" y="2398038"/>
            <a:ext cx="166092" cy="458153"/>
          </a:xfrm>
          <a:prstGeom prst="rect">
            <a:avLst/>
          </a:prstGeom>
          <a:noFill/>
          <a:ln/>
        </p:spPr>
        <p:txBody>
          <a:bodyPr wrap="none" rtlCol="0" anchor="t"/>
          <a:lstStyle/>
          <a:p>
            <a:pPr marL="0" indent="0" algn="ctr">
              <a:lnSpc>
                <a:spcPts val="3607"/>
              </a:lnSpc>
              <a:buNone/>
            </a:pPr>
            <a:r>
              <a:rPr lang="en-US" sz="2255" b="1" dirty="0">
                <a:solidFill>
                  <a:srgbClr val="282824"/>
                </a:solidFill>
                <a:latin typeface="Lato" pitchFamily="34" charset="0"/>
                <a:ea typeface="Lato" pitchFamily="34" charset="-122"/>
                <a:cs typeface="Lato" pitchFamily="34" charset="-120"/>
              </a:rPr>
              <a:t>1</a:t>
            </a:r>
            <a:endParaRPr lang="en-US" sz="2255" dirty="0"/>
          </a:p>
        </p:txBody>
      </p:sp>
      <p:sp>
        <p:nvSpPr>
          <p:cNvPr id="7" name="Text 4"/>
          <p:cNvSpPr/>
          <p:nvPr/>
        </p:nvSpPr>
        <p:spPr>
          <a:xfrm>
            <a:off x="5448061" y="2032634"/>
            <a:ext cx="4654943" cy="391239"/>
          </a:xfrm>
          <a:prstGeom prst="rect">
            <a:avLst/>
          </a:prstGeom>
          <a:noFill/>
          <a:ln/>
        </p:spPr>
        <p:txBody>
          <a:bodyPr wrap="none" rtlCol="0" anchor="t"/>
          <a:lstStyle/>
          <a:p>
            <a:pPr marL="0" indent="0" algn="l">
              <a:lnSpc>
                <a:spcPts val="2818"/>
              </a:lnSpc>
              <a:buNone/>
            </a:pPr>
            <a:r>
              <a:rPr lang="en-US" sz="2800" b="1" dirty="0">
                <a:solidFill>
                  <a:srgbClr val="282824"/>
                </a:solidFill>
                <a:latin typeface="Lato" pitchFamily="34" charset="0"/>
                <a:ea typeface="Lato" pitchFamily="34" charset="-122"/>
                <a:cs typeface="Lato" pitchFamily="34" charset="-120"/>
              </a:rPr>
              <a:t>Stage 1: Acute HIV Infection</a:t>
            </a:r>
            <a:endParaRPr lang="en-US" sz="2800" dirty="0"/>
          </a:p>
        </p:txBody>
      </p:sp>
      <p:sp>
        <p:nvSpPr>
          <p:cNvPr id="8" name="Text 5"/>
          <p:cNvSpPr/>
          <p:nvPr/>
        </p:nvSpPr>
        <p:spPr>
          <a:xfrm>
            <a:off x="5448062" y="2527935"/>
            <a:ext cx="3610094" cy="366474"/>
          </a:xfrm>
          <a:prstGeom prst="rect">
            <a:avLst/>
          </a:prstGeom>
          <a:noFill/>
          <a:ln/>
        </p:spPr>
        <p:txBody>
          <a:bodyPr wrap="none" rtlCol="0" anchor="t"/>
          <a:lstStyle/>
          <a:p>
            <a:pPr marL="0" indent="0" algn="l">
              <a:lnSpc>
                <a:spcPts val="2886"/>
              </a:lnSpc>
              <a:buNone/>
            </a:pPr>
            <a:r>
              <a:rPr lang="en-US" sz="2400" dirty="0">
                <a:solidFill>
                  <a:srgbClr val="4A4A45"/>
                </a:solidFill>
                <a:latin typeface="Lato" pitchFamily="34" charset="0"/>
                <a:ea typeface="Lato" pitchFamily="34" charset="-122"/>
                <a:cs typeface="Lato" pitchFamily="34" charset="-120"/>
              </a:rPr>
              <a:t>Initial infection, flu-like symptoms.</a:t>
            </a:r>
            <a:endParaRPr lang="en-US" sz="2400" dirty="0"/>
          </a:p>
        </p:txBody>
      </p:sp>
      <p:sp>
        <p:nvSpPr>
          <p:cNvPr id="9" name="Shape 6"/>
          <p:cNvSpPr/>
          <p:nvPr/>
        </p:nvSpPr>
        <p:spPr>
          <a:xfrm>
            <a:off x="5276255" y="3125272"/>
            <a:ext cx="8238292" cy="22860"/>
          </a:xfrm>
          <a:prstGeom prst="rect">
            <a:avLst/>
          </a:prstGeom>
          <a:solidFill>
            <a:srgbClr val="CDCDCA"/>
          </a:solidFill>
          <a:ln/>
        </p:spPr>
      </p:sp>
      <p:pic>
        <p:nvPicPr>
          <p:cNvPr id="10" name="Image 1" descr="preencoded.png"/>
          <p:cNvPicPr>
            <a:picLocks noChangeAspect="1"/>
          </p:cNvPicPr>
          <p:nvPr/>
        </p:nvPicPr>
        <p:blipFill>
          <a:blip r:embed="rId4"/>
          <a:stretch>
            <a:fillRect/>
          </a:stretch>
        </p:blipFill>
        <p:spPr>
          <a:xfrm>
            <a:off x="2122289" y="3180517"/>
            <a:ext cx="4129207" cy="1319689"/>
          </a:xfrm>
          <a:prstGeom prst="rect">
            <a:avLst/>
          </a:prstGeom>
        </p:spPr>
      </p:pic>
      <p:sp>
        <p:nvSpPr>
          <p:cNvPr id="11" name="Text 7"/>
          <p:cNvSpPr/>
          <p:nvPr/>
        </p:nvSpPr>
        <p:spPr>
          <a:xfrm>
            <a:off x="4103727" y="3611285"/>
            <a:ext cx="166092" cy="458153"/>
          </a:xfrm>
          <a:prstGeom prst="rect">
            <a:avLst/>
          </a:prstGeom>
          <a:noFill/>
          <a:ln/>
        </p:spPr>
        <p:txBody>
          <a:bodyPr wrap="none" rtlCol="0" anchor="t"/>
          <a:lstStyle/>
          <a:p>
            <a:pPr marL="0" indent="0" algn="ctr">
              <a:lnSpc>
                <a:spcPts val="3607"/>
              </a:lnSpc>
              <a:buNone/>
            </a:pPr>
            <a:r>
              <a:rPr lang="en-US" sz="2255" b="1" dirty="0">
                <a:solidFill>
                  <a:srgbClr val="282824"/>
                </a:solidFill>
                <a:latin typeface="Lato" pitchFamily="34" charset="0"/>
                <a:ea typeface="Lato" pitchFamily="34" charset="-122"/>
                <a:cs typeface="Lato" pitchFamily="34" charset="-120"/>
              </a:rPr>
              <a:t>2</a:t>
            </a:r>
            <a:endParaRPr lang="en-US" sz="2255" dirty="0"/>
          </a:p>
        </p:txBody>
      </p:sp>
      <p:sp>
        <p:nvSpPr>
          <p:cNvPr id="12" name="Text 8"/>
          <p:cNvSpPr/>
          <p:nvPr/>
        </p:nvSpPr>
        <p:spPr>
          <a:xfrm>
            <a:off x="6480453" y="3409474"/>
            <a:ext cx="3087767" cy="357902"/>
          </a:xfrm>
          <a:prstGeom prst="rect">
            <a:avLst/>
          </a:prstGeom>
          <a:noFill/>
          <a:ln/>
        </p:spPr>
        <p:txBody>
          <a:bodyPr wrap="none" rtlCol="0" anchor="t"/>
          <a:lstStyle/>
          <a:p>
            <a:pPr marL="0" indent="0" algn="l">
              <a:lnSpc>
                <a:spcPts val="2818"/>
              </a:lnSpc>
              <a:buNone/>
            </a:pPr>
            <a:r>
              <a:rPr lang="en-US" sz="2800" b="1" dirty="0">
                <a:solidFill>
                  <a:srgbClr val="282824"/>
                </a:solidFill>
                <a:latin typeface="Lato" pitchFamily="34" charset="0"/>
                <a:ea typeface="Lato" pitchFamily="34" charset="-122"/>
                <a:cs typeface="Lato" pitchFamily="34" charset="-120"/>
              </a:rPr>
              <a:t>Stage 2: Clinical Latency</a:t>
            </a:r>
            <a:endParaRPr lang="en-US" sz="2800" dirty="0"/>
          </a:p>
        </p:txBody>
      </p:sp>
      <p:sp>
        <p:nvSpPr>
          <p:cNvPr id="13" name="Text 9"/>
          <p:cNvSpPr/>
          <p:nvPr/>
        </p:nvSpPr>
        <p:spPr>
          <a:xfrm>
            <a:off x="6157068" y="3904774"/>
            <a:ext cx="7815409" cy="335993"/>
          </a:xfrm>
          <a:prstGeom prst="rect">
            <a:avLst/>
          </a:prstGeom>
          <a:noFill/>
          <a:ln/>
        </p:spPr>
        <p:txBody>
          <a:bodyPr wrap="none" rtlCol="0" anchor="t"/>
          <a:lstStyle/>
          <a:p>
            <a:pPr marL="0" indent="0" algn="l">
              <a:lnSpc>
                <a:spcPts val="2886"/>
              </a:lnSpc>
              <a:buNone/>
            </a:pPr>
            <a:r>
              <a:rPr lang="en-US" sz="2400" dirty="0">
                <a:solidFill>
                  <a:srgbClr val="4A4A45"/>
                </a:solidFill>
                <a:latin typeface="Lato" pitchFamily="34" charset="0"/>
                <a:ea typeface="Lato" pitchFamily="34" charset="-122"/>
                <a:cs typeface="Lato" pitchFamily="34" charset="-120"/>
              </a:rPr>
              <a:t>HIV is present but dormant, immune system is weakened.</a:t>
            </a:r>
            <a:endParaRPr lang="en-US" sz="2400" dirty="0"/>
          </a:p>
        </p:txBody>
      </p:sp>
      <p:sp>
        <p:nvSpPr>
          <p:cNvPr id="14" name="Shape 10"/>
          <p:cNvSpPr/>
          <p:nvPr/>
        </p:nvSpPr>
        <p:spPr>
          <a:xfrm>
            <a:off x="6308646" y="4502110"/>
            <a:ext cx="7205901" cy="22860"/>
          </a:xfrm>
          <a:prstGeom prst="rect">
            <a:avLst/>
          </a:prstGeom>
          <a:solidFill>
            <a:srgbClr val="CDCDCA"/>
          </a:solidFill>
          <a:ln/>
        </p:spPr>
      </p:sp>
      <p:pic>
        <p:nvPicPr>
          <p:cNvPr id="15" name="Image 2" descr="preencoded.png"/>
          <p:cNvPicPr>
            <a:picLocks noChangeAspect="1"/>
          </p:cNvPicPr>
          <p:nvPr/>
        </p:nvPicPr>
        <p:blipFill>
          <a:blip r:embed="rId5"/>
          <a:stretch>
            <a:fillRect/>
          </a:stretch>
        </p:blipFill>
        <p:spPr>
          <a:xfrm>
            <a:off x="1089898" y="4557355"/>
            <a:ext cx="6193869" cy="1319689"/>
          </a:xfrm>
          <a:prstGeom prst="rect">
            <a:avLst/>
          </a:prstGeom>
        </p:spPr>
      </p:pic>
      <p:sp>
        <p:nvSpPr>
          <p:cNvPr id="16" name="Text 11"/>
          <p:cNvSpPr/>
          <p:nvPr/>
        </p:nvSpPr>
        <p:spPr>
          <a:xfrm>
            <a:off x="4103727" y="4988123"/>
            <a:ext cx="166092" cy="458153"/>
          </a:xfrm>
          <a:prstGeom prst="rect">
            <a:avLst/>
          </a:prstGeom>
          <a:noFill/>
          <a:ln/>
        </p:spPr>
        <p:txBody>
          <a:bodyPr wrap="none" rtlCol="0" anchor="t"/>
          <a:lstStyle/>
          <a:p>
            <a:pPr marL="0" indent="0" algn="ctr">
              <a:lnSpc>
                <a:spcPts val="3607"/>
              </a:lnSpc>
              <a:buNone/>
            </a:pPr>
            <a:r>
              <a:rPr lang="en-US" sz="2255" b="1" dirty="0">
                <a:solidFill>
                  <a:srgbClr val="282824"/>
                </a:solidFill>
                <a:latin typeface="Lato" pitchFamily="34" charset="0"/>
                <a:ea typeface="Lato" pitchFamily="34" charset="-122"/>
                <a:cs typeface="Lato" pitchFamily="34" charset="-120"/>
              </a:rPr>
              <a:t>3</a:t>
            </a:r>
            <a:endParaRPr lang="en-US" sz="2255" dirty="0"/>
          </a:p>
        </p:txBody>
      </p:sp>
      <p:sp>
        <p:nvSpPr>
          <p:cNvPr id="17" name="Text 12"/>
          <p:cNvSpPr/>
          <p:nvPr/>
        </p:nvSpPr>
        <p:spPr>
          <a:xfrm>
            <a:off x="7512725" y="4786313"/>
            <a:ext cx="2863334" cy="357902"/>
          </a:xfrm>
          <a:prstGeom prst="rect">
            <a:avLst/>
          </a:prstGeom>
          <a:noFill/>
          <a:ln/>
        </p:spPr>
        <p:txBody>
          <a:bodyPr wrap="none" rtlCol="0" anchor="t"/>
          <a:lstStyle/>
          <a:p>
            <a:pPr marL="0" indent="0" algn="l">
              <a:lnSpc>
                <a:spcPts val="2818"/>
              </a:lnSpc>
              <a:buNone/>
            </a:pPr>
            <a:r>
              <a:rPr lang="en-US" sz="2800" b="1" dirty="0">
                <a:solidFill>
                  <a:srgbClr val="282824"/>
                </a:solidFill>
                <a:latin typeface="Lato" pitchFamily="34" charset="0"/>
                <a:ea typeface="Lato" pitchFamily="34" charset="-122"/>
                <a:cs typeface="Lato" pitchFamily="34" charset="-120"/>
              </a:rPr>
              <a:t>Stage 3: AIDS</a:t>
            </a:r>
            <a:endParaRPr lang="en-US" sz="2800" dirty="0"/>
          </a:p>
        </p:txBody>
      </p:sp>
      <p:sp>
        <p:nvSpPr>
          <p:cNvPr id="18" name="Text 13"/>
          <p:cNvSpPr/>
          <p:nvPr/>
        </p:nvSpPr>
        <p:spPr>
          <a:xfrm>
            <a:off x="7512725" y="5281613"/>
            <a:ext cx="5109924" cy="366474"/>
          </a:xfrm>
          <a:prstGeom prst="rect">
            <a:avLst/>
          </a:prstGeom>
          <a:noFill/>
          <a:ln/>
        </p:spPr>
        <p:txBody>
          <a:bodyPr wrap="none" rtlCol="0" anchor="t"/>
          <a:lstStyle/>
          <a:p>
            <a:pPr marL="0" indent="0" algn="l">
              <a:lnSpc>
                <a:spcPts val="2886"/>
              </a:lnSpc>
              <a:buNone/>
            </a:pPr>
            <a:r>
              <a:rPr lang="en-US" sz="2400" dirty="0">
                <a:solidFill>
                  <a:srgbClr val="4A4A45"/>
                </a:solidFill>
                <a:latin typeface="Lato" pitchFamily="34" charset="0"/>
                <a:ea typeface="Lato" pitchFamily="34" charset="-122"/>
                <a:cs typeface="Lato" pitchFamily="34" charset="-120"/>
              </a:rPr>
              <a:t>Severe immune deficiency, opportunistic infections.</a:t>
            </a:r>
            <a:endParaRPr lang="en-US" sz="2400" dirty="0"/>
          </a:p>
        </p:txBody>
      </p:sp>
      <p:sp>
        <p:nvSpPr>
          <p:cNvPr id="19" name="Text 14"/>
          <p:cNvSpPr/>
          <p:nvPr/>
        </p:nvSpPr>
        <p:spPr>
          <a:xfrm>
            <a:off x="1058704" y="6134694"/>
            <a:ext cx="12913773" cy="1839517"/>
          </a:xfrm>
          <a:prstGeom prst="rect">
            <a:avLst/>
          </a:prstGeom>
          <a:noFill/>
          <a:ln/>
        </p:spPr>
        <p:txBody>
          <a:bodyPr wrap="square" rtlCol="0" anchor="t"/>
          <a:lstStyle/>
          <a:p>
            <a:pPr marL="342900" indent="-342900">
              <a:lnSpc>
                <a:spcPts val="2886"/>
              </a:lnSpc>
              <a:buFont typeface="Wingdings" panose="05000000000000000000" pitchFamily="2" charset="2"/>
              <a:buChar char="q"/>
            </a:pPr>
            <a:r>
              <a:rPr lang="en-US" sz="2400" dirty="0">
                <a:solidFill>
                  <a:srgbClr val="4A4A45"/>
                </a:solidFill>
                <a:latin typeface="Lato" pitchFamily="34" charset="0"/>
                <a:ea typeface="Lato" pitchFamily="34" charset="-122"/>
                <a:cs typeface="Lato" pitchFamily="34" charset="-120"/>
              </a:rPr>
              <a:t>HIV infection progresses through distinct stages, each characterized by specific clinical features and immune system status. </a:t>
            </a:r>
            <a:endParaRPr lang="en-US" sz="2400" dirty="0"/>
          </a:p>
        </p:txBody>
      </p:sp>
    </p:spTree>
    <p:extLst>
      <p:ext uri="{BB962C8B-B14F-4D97-AF65-F5344CB8AC3E}">
        <p14:creationId xmlns:p14="http://schemas.microsoft.com/office/powerpoint/2010/main" val="16753557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360" y="2216279"/>
            <a:ext cx="13756640" cy="1661993"/>
          </a:xfrm>
          <a:prstGeom prst="rect">
            <a:avLst/>
          </a:prstGeom>
          <a:solidFill>
            <a:schemeClr val="accent5">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r>
              <a:rPr lang="en-US" sz="2400" b="1" i="1" dirty="0" smtClean="0"/>
              <a:t>Global</a:t>
            </a:r>
            <a:r>
              <a:rPr lang="en-US" sz="2400" b="1" i="1" dirty="0"/>
              <a:t>, regional, and national sex-specific burden and control of the HIV epidemic, 1990–2019, for 204 countries and territories: the Global Burden of Diseases Study 2019. </a:t>
            </a:r>
            <a:endParaRPr lang="en-US" sz="2400" b="1" i="1" dirty="0" smtClean="0"/>
          </a:p>
          <a:p>
            <a:r>
              <a:rPr lang="en-US" dirty="0" smtClean="0"/>
              <a:t>Available </a:t>
            </a:r>
            <a:r>
              <a:rPr lang="en-US" dirty="0"/>
              <a:t>from: </a:t>
            </a:r>
            <a:r>
              <a:rPr lang="en-US" dirty="0">
                <a:hlinkClick r:id="rId2"/>
              </a:rPr>
              <a:t>https://www.researchgate.net/publication/354876904_Global_regional_and_national_sex-specific_burden_and_control_of_the_HIV_epidemic_1990-2019_for_204_countries_and_territories_the_Global_Burden_of_Diseases_Study_2019</a:t>
            </a:r>
            <a:r>
              <a:rPr lang="en-US" dirty="0"/>
              <a:t> </a:t>
            </a:r>
            <a:r>
              <a:rPr lang="en-US" dirty="0" smtClean="0"/>
              <a:t>.  </a:t>
            </a:r>
            <a:r>
              <a:rPr lang="it-IT" b="1" dirty="0" smtClean="0">
                <a:solidFill>
                  <a:srgbClr val="FF0000"/>
                </a:solidFill>
              </a:rPr>
              <a:t>Lancet </a:t>
            </a:r>
            <a:r>
              <a:rPr lang="it-IT" b="1" dirty="0">
                <a:solidFill>
                  <a:srgbClr val="FF0000"/>
                </a:solidFill>
              </a:rPr>
              <a:t>HIV 2021; 8: </a:t>
            </a:r>
            <a:r>
              <a:rPr lang="it-IT" b="1" dirty="0" smtClean="0">
                <a:solidFill>
                  <a:srgbClr val="FF0000"/>
                </a:solidFill>
              </a:rPr>
              <a:t>e633–51</a:t>
            </a:r>
            <a:endParaRPr lang="en-US" b="1" dirty="0">
              <a:solidFill>
                <a:srgbClr val="FF0000"/>
              </a:solidFill>
            </a:endParaRPr>
          </a:p>
        </p:txBody>
      </p:sp>
      <p:sp>
        <p:nvSpPr>
          <p:cNvPr id="3" name="Shape 18"/>
          <p:cNvSpPr/>
          <p:nvPr/>
        </p:nvSpPr>
        <p:spPr>
          <a:xfrm>
            <a:off x="4307443" y="508000"/>
            <a:ext cx="4897398" cy="1172805"/>
          </a:xfrm>
          <a:prstGeom prst="roundRect">
            <a:avLst>
              <a:gd name="adj" fmla="val 10414"/>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r>
              <a:rPr lang="en-US" dirty="0" smtClean="0"/>
              <a:t>Articles on HIV co-authored by </a:t>
            </a:r>
          </a:p>
          <a:p>
            <a:r>
              <a:rPr lang="en-US" sz="2400" b="1" dirty="0" smtClean="0">
                <a:effectLst>
                  <a:outerShdw blurRad="38100" dist="38100" dir="2700000" algn="tl">
                    <a:srgbClr val="000000">
                      <a:alpha val="43137"/>
                    </a:srgbClr>
                  </a:outerShdw>
                </a:effectLst>
                <a:latin typeface="Bradley Hand ITC" panose="03070402050302030203" pitchFamily="66" charset="0"/>
              </a:rPr>
              <a:t>Prof. Dr. Syed Amir Gilani</a:t>
            </a:r>
            <a:endParaRPr lang="en-US" sz="2400" b="1" dirty="0">
              <a:effectLst>
                <a:outerShdw blurRad="38100" dist="38100" dir="2700000" algn="tl">
                  <a:srgbClr val="000000">
                    <a:alpha val="43137"/>
                  </a:srgbClr>
                </a:outerShdw>
              </a:effectLst>
              <a:latin typeface="Bradley Hand ITC" panose="03070402050302030203" pitchFamily="66"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0520" y="561989"/>
            <a:ext cx="973385" cy="973385"/>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6" name="Rectangle 5"/>
          <p:cNvSpPr/>
          <p:nvPr/>
        </p:nvSpPr>
        <p:spPr>
          <a:xfrm>
            <a:off x="467360" y="4277549"/>
            <a:ext cx="13756640" cy="1815882"/>
          </a:xfrm>
          <a:prstGeom prst="rect">
            <a:avLst/>
          </a:prstGeom>
          <a:solidFill>
            <a:schemeClr val="accent6">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r>
              <a:rPr lang="en-US" sz="2000" b="1" i="1" dirty="0" smtClean="0">
                <a:latin typeface="Ebrima" panose="02000000000000000000" pitchFamily="2" charset="0"/>
                <a:ea typeface="Ebrima" panose="02000000000000000000" pitchFamily="2" charset="0"/>
                <a:cs typeface="Ebrima" panose="02000000000000000000" pitchFamily="2" charset="0"/>
              </a:rPr>
              <a:t>Mapping </a:t>
            </a:r>
            <a:r>
              <a:rPr lang="en-US" sz="2000" b="1" i="1" dirty="0">
                <a:latin typeface="Ebrima" panose="02000000000000000000" pitchFamily="2" charset="0"/>
                <a:ea typeface="Ebrima" panose="02000000000000000000" pitchFamily="2" charset="0"/>
                <a:cs typeface="Ebrima" panose="02000000000000000000" pitchFamily="2" charset="0"/>
              </a:rPr>
              <a:t>subnational HIV mortality in six Latin American countries with incomplete vital registration systems</a:t>
            </a:r>
            <a:r>
              <a:rPr lang="en-US" sz="2000" b="1" dirty="0">
                <a:latin typeface="Ebrima" panose="02000000000000000000" pitchFamily="2" charset="0"/>
                <a:ea typeface="Ebrima" panose="02000000000000000000" pitchFamily="2" charset="0"/>
                <a:cs typeface="Ebrima" panose="02000000000000000000" pitchFamily="2" charset="0"/>
              </a:rPr>
              <a:t>. Local Burden of Disease HIV </a:t>
            </a:r>
            <a:r>
              <a:rPr lang="en-US" dirty="0">
                <a:latin typeface="Ebrima" panose="02000000000000000000" pitchFamily="2" charset="0"/>
                <a:ea typeface="Ebrima" panose="02000000000000000000" pitchFamily="2" charset="0"/>
                <a:cs typeface="Ebrima" panose="02000000000000000000" pitchFamily="2" charset="0"/>
              </a:rPr>
              <a:t>Collaborators BMC Medicine (</a:t>
            </a:r>
            <a:r>
              <a:rPr lang="en-US" dirty="0" smtClean="0">
                <a:latin typeface="Ebrima" panose="02000000000000000000" pitchFamily="2" charset="0"/>
                <a:ea typeface="Ebrima" panose="02000000000000000000" pitchFamily="2" charset="0"/>
                <a:cs typeface="Ebrima" panose="02000000000000000000" pitchFamily="2" charset="0"/>
              </a:rPr>
              <a:t>2021)19:4https</a:t>
            </a:r>
            <a:r>
              <a:rPr lang="en-US" dirty="0">
                <a:latin typeface="Ebrima" panose="02000000000000000000" pitchFamily="2" charset="0"/>
                <a:ea typeface="Ebrima" panose="02000000000000000000" pitchFamily="2" charset="0"/>
                <a:cs typeface="Ebrima" panose="02000000000000000000" pitchFamily="2" charset="0"/>
              </a:rPr>
              <a:t>://doi.org/10.1186/s12916-020-01876-4 </a:t>
            </a:r>
            <a:r>
              <a:rPr lang="en-US" dirty="0" smtClean="0">
                <a:latin typeface="Ebrima" panose="02000000000000000000" pitchFamily="2" charset="0"/>
                <a:ea typeface="Ebrima" panose="02000000000000000000" pitchFamily="2" charset="0"/>
                <a:cs typeface="Ebrima" panose="02000000000000000000" pitchFamily="2" charset="0"/>
              </a:rPr>
              <a:t>, </a:t>
            </a:r>
            <a:r>
              <a:rPr lang="en-US" b="1" dirty="0" smtClean="0">
                <a:solidFill>
                  <a:srgbClr val="FF0000"/>
                </a:solidFill>
                <a:latin typeface="Ebrima" panose="02000000000000000000" pitchFamily="2" charset="0"/>
                <a:ea typeface="Ebrima" panose="02000000000000000000" pitchFamily="2" charset="0"/>
                <a:cs typeface="Ebrima" panose="02000000000000000000" pitchFamily="2" charset="0"/>
              </a:rPr>
              <a:t>BMC Medicine 2121</a:t>
            </a:r>
            <a:r>
              <a:rPr lang="en-US" dirty="0" smtClean="0">
                <a:latin typeface="Ebrima" panose="02000000000000000000" pitchFamily="2" charset="0"/>
                <a:ea typeface="Ebrima" panose="02000000000000000000" pitchFamily="2" charset="0"/>
                <a:cs typeface="Ebrima" panose="02000000000000000000" pitchFamily="2" charset="0"/>
              </a:rPr>
              <a:t>.</a:t>
            </a:r>
            <a:r>
              <a:rPr lang="en-US" dirty="0">
                <a:latin typeface="Ebrima" panose="02000000000000000000" pitchFamily="2" charset="0"/>
                <a:ea typeface="Ebrima" panose="02000000000000000000" pitchFamily="2" charset="0"/>
                <a:cs typeface="Ebrima" panose="02000000000000000000" pitchFamily="2" charset="0"/>
              </a:rPr>
              <a:t/>
            </a:r>
            <a:br>
              <a:rPr lang="en-US" dirty="0">
                <a:latin typeface="Ebrima" panose="02000000000000000000" pitchFamily="2" charset="0"/>
                <a:ea typeface="Ebrima" panose="02000000000000000000" pitchFamily="2" charset="0"/>
                <a:cs typeface="Ebrima" panose="02000000000000000000" pitchFamily="2" charset="0"/>
              </a:rPr>
            </a:br>
            <a:r>
              <a:rPr lang="en-US" dirty="0" smtClean="0">
                <a:latin typeface="Ebrima" panose="02000000000000000000" pitchFamily="2" charset="0"/>
                <a:ea typeface="Ebrima" panose="02000000000000000000" pitchFamily="2" charset="0"/>
                <a:cs typeface="Ebrima" panose="02000000000000000000" pitchFamily="2" charset="0"/>
              </a:rPr>
              <a:t>Available from : </a:t>
            </a:r>
            <a:r>
              <a:rPr lang="en-US" dirty="0" smtClean="0">
                <a:latin typeface="Ebrima" panose="02000000000000000000" pitchFamily="2" charset="0"/>
                <a:ea typeface="Ebrima" panose="02000000000000000000" pitchFamily="2" charset="0"/>
                <a:cs typeface="Ebrima" panose="02000000000000000000" pitchFamily="2" charset="0"/>
                <a:hlinkClick r:id="rId4"/>
              </a:rPr>
              <a:t>https</a:t>
            </a:r>
            <a:r>
              <a:rPr lang="en-US" dirty="0">
                <a:latin typeface="Ebrima" panose="02000000000000000000" pitchFamily="2" charset="0"/>
                <a:ea typeface="Ebrima" panose="02000000000000000000" pitchFamily="2" charset="0"/>
                <a:cs typeface="Ebrima" panose="02000000000000000000" pitchFamily="2" charset="0"/>
                <a:hlinkClick r:id="rId4"/>
              </a:rPr>
              <a:t>://www.researchgate.net/publication/348324718_Mapping_subnational_HIV_mortality_in_six_Latin_American_countries_with_incomplete_vital_registration_systems</a:t>
            </a:r>
            <a:r>
              <a:rPr lang="en-US" dirty="0">
                <a:latin typeface="Ebrima" panose="02000000000000000000" pitchFamily="2" charset="0"/>
                <a:ea typeface="Ebrima" panose="02000000000000000000" pitchFamily="2" charset="0"/>
                <a:cs typeface="Ebrima" panose="02000000000000000000" pitchFamily="2" charset="0"/>
              </a:rPr>
              <a:t> </a:t>
            </a:r>
          </a:p>
        </p:txBody>
      </p:sp>
      <p:sp>
        <p:nvSpPr>
          <p:cNvPr id="7" name="Rectangle 6"/>
          <p:cNvSpPr/>
          <p:nvPr/>
        </p:nvSpPr>
        <p:spPr>
          <a:xfrm>
            <a:off x="396240" y="6433741"/>
            <a:ext cx="13827760" cy="1538883"/>
          </a:xfrm>
          <a:prstGeom prst="rect">
            <a:avLst/>
          </a:pr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r>
              <a:rPr lang="en-US" sz="2000" b="1" i="1" dirty="0" smtClean="0"/>
              <a:t>Global </a:t>
            </a:r>
            <a:r>
              <a:rPr lang="en-US" sz="2000" b="1" i="1" dirty="0"/>
              <a:t>age-sex-specific fertility, mortality, healthy life expectancy (HALE), and population estimates in 204 countries and territories, 1950–2019: a comprehensive demographic analysis for the Global Burden of Disease Study 2019</a:t>
            </a:r>
            <a:r>
              <a:rPr lang="en-US" sz="2000" b="1" dirty="0"/>
              <a:t>. </a:t>
            </a:r>
            <a:endParaRPr lang="en-US" sz="2000" b="1" dirty="0" smtClean="0"/>
          </a:p>
          <a:p>
            <a:r>
              <a:rPr lang="en-US" dirty="0" smtClean="0"/>
              <a:t>Available </a:t>
            </a:r>
            <a:r>
              <a:rPr lang="en-US" dirty="0"/>
              <a:t>from: </a:t>
            </a:r>
            <a:r>
              <a:rPr lang="en-US" dirty="0">
                <a:hlinkClick r:id="rId5"/>
              </a:rPr>
              <a:t>https://www.researchgate.net/publication/366166999_Global_age-sex-specific_fertility_mortality_healthy_life_expectancy_HALE_and_population_estimates_in_204_countries_and_territories_1950-2019_a_comprehensive_demographic_analysis_for_the_Global_Burden</a:t>
            </a:r>
            <a:r>
              <a:rPr lang="en-US" b="1" dirty="0" smtClean="0">
                <a:solidFill>
                  <a:srgbClr val="FF0000"/>
                </a:solidFill>
                <a:hlinkClick r:id="rId5"/>
              </a:rPr>
              <a:t>_</a:t>
            </a:r>
            <a:r>
              <a:rPr lang="en-US" b="1" dirty="0" smtClean="0">
                <a:solidFill>
                  <a:srgbClr val="FF0000"/>
                </a:solidFill>
              </a:rPr>
              <a:t> .  Lancet </a:t>
            </a:r>
            <a:r>
              <a:rPr lang="en-US" b="1" dirty="0">
                <a:solidFill>
                  <a:srgbClr val="FF0000"/>
                </a:solidFill>
              </a:rPr>
              <a:t>2020; 396: 1160–203</a:t>
            </a:r>
          </a:p>
        </p:txBody>
      </p:sp>
    </p:spTree>
    <p:extLst>
      <p:ext uri="{BB962C8B-B14F-4D97-AF65-F5344CB8AC3E}">
        <p14:creationId xmlns:p14="http://schemas.microsoft.com/office/powerpoint/2010/main" val="38065541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chemeClr val="bg1"/>
          </a:solidFill>
          <a:ln/>
        </p:spPr>
      </p:sp>
      <p:pic>
        <p:nvPicPr>
          <p:cNvPr id="4" name="Image 0" descr="preencoded.png"/>
          <p:cNvPicPr>
            <a:picLocks noChangeAspect="1"/>
          </p:cNvPicPr>
          <p:nvPr/>
        </p:nvPicPr>
        <p:blipFill>
          <a:blip r:embed="rId3"/>
          <a:stretch>
            <a:fillRect/>
          </a:stretch>
        </p:blipFill>
        <p:spPr>
          <a:xfrm>
            <a:off x="9144000" y="0"/>
            <a:ext cx="5486400" cy="82296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5" name="Text 2"/>
          <p:cNvSpPr/>
          <p:nvPr/>
        </p:nvSpPr>
        <p:spPr>
          <a:xfrm>
            <a:off x="434898" y="477300"/>
            <a:ext cx="8408019" cy="1161929"/>
          </a:xfrm>
          <a:prstGeom prst="rect">
            <a:avLst/>
          </a:prstGeom>
          <a:noFill/>
          <a:ln/>
        </p:spPr>
        <p:txBody>
          <a:bodyPr wrap="square" rtlCol="0" anchor="t"/>
          <a:lstStyle/>
          <a:p>
            <a:pPr marL="0" indent="0" algn="ctr">
              <a:lnSpc>
                <a:spcPts val="8384"/>
              </a:lnSpc>
              <a:buNone/>
            </a:pPr>
            <a:r>
              <a:rPr lang="en-US" sz="4400" b="1" dirty="0">
                <a:solidFill>
                  <a:srgbClr val="282824"/>
                </a:solidFill>
                <a:effectLst>
                  <a:outerShdw blurRad="38100" dist="38100" dir="2700000" algn="tl">
                    <a:srgbClr val="000000">
                      <a:alpha val="43137"/>
                    </a:srgbClr>
                  </a:outerShdw>
                </a:effectLst>
                <a:latin typeface="Lato" pitchFamily="34" charset="0"/>
                <a:ea typeface="Lato" pitchFamily="34" charset="-122"/>
                <a:cs typeface="Lato" pitchFamily="34" charset="-120"/>
              </a:rPr>
              <a:t>Global Burden of Disease: HIV</a:t>
            </a:r>
            <a:endParaRPr lang="en-US" sz="4400" dirty="0">
              <a:effectLst>
                <a:outerShdw blurRad="38100" dist="38100" dir="2700000" algn="tl">
                  <a:srgbClr val="000000">
                    <a:alpha val="43137"/>
                  </a:srgbClr>
                </a:outerShdw>
              </a:effectLst>
            </a:endParaRPr>
          </a:p>
        </p:txBody>
      </p:sp>
      <p:sp>
        <p:nvSpPr>
          <p:cNvPr id="6" name="Text 3"/>
          <p:cNvSpPr/>
          <p:nvPr/>
        </p:nvSpPr>
        <p:spPr>
          <a:xfrm>
            <a:off x="864037" y="2453273"/>
            <a:ext cx="7415927" cy="1141701"/>
          </a:xfrm>
          <a:prstGeom prst="rect">
            <a:avLst/>
          </a:prstGeom>
          <a:noFill/>
          <a:ln/>
        </p:spPr>
        <p:txBody>
          <a:bodyPr wrap="none" rtlCol="0" anchor="t"/>
          <a:lstStyle/>
          <a:p>
            <a:pPr marL="457200" indent="-457200">
              <a:lnSpc>
                <a:spcPts val="3110"/>
              </a:lnSpc>
              <a:buFont typeface="Wingdings" panose="05000000000000000000" pitchFamily="2" charset="2"/>
              <a:buChar char="ü"/>
            </a:pPr>
            <a:r>
              <a:rPr lang="en-US" sz="2800" dirty="0">
                <a:solidFill>
                  <a:srgbClr val="4A4A45"/>
                </a:solidFill>
                <a:latin typeface="Lato" pitchFamily="34" charset="0"/>
                <a:ea typeface="Lato" pitchFamily="34" charset="-122"/>
                <a:cs typeface="Lato" pitchFamily="34" charset="-120"/>
              </a:rPr>
              <a:t>HIV is a global health crisis, impacting </a:t>
            </a:r>
            <a:endParaRPr lang="en-US" sz="2800" dirty="0" smtClean="0">
              <a:solidFill>
                <a:srgbClr val="4A4A45"/>
              </a:solidFill>
              <a:latin typeface="Lato" pitchFamily="34" charset="0"/>
              <a:ea typeface="Lato" pitchFamily="34" charset="-122"/>
              <a:cs typeface="Lato" pitchFamily="34" charset="-120"/>
            </a:endParaRPr>
          </a:p>
          <a:p>
            <a:pPr marL="0" indent="0">
              <a:lnSpc>
                <a:spcPts val="3110"/>
              </a:lnSpc>
              <a:buNone/>
            </a:pPr>
            <a:r>
              <a:rPr lang="en-US" sz="2800" dirty="0" smtClean="0">
                <a:solidFill>
                  <a:srgbClr val="4A4A45"/>
                </a:solidFill>
                <a:latin typeface="Lato" pitchFamily="34" charset="0"/>
                <a:ea typeface="Lato" pitchFamily="34" charset="-122"/>
                <a:cs typeface="Lato" pitchFamily="34" charset="-120"/>
              </a:rPr>
              <a:t>millions </a:t>
            </a:r>
            <a:r>
              <a:rPr lang="en-US" sz="2800" dirty="0">
                <a:solidFill>
                  <a:srgbClr val="4A4A45"/>
                </a:solidFill>
                <a:latin typeface="Lato" pitchFamily="34" charset="0"/>
                <a:ea typeface="Lato" pitchFamily="34" charset="-122"/>
                <a:cs typeface="Lato" pitchFamily="34" charset="-120"/>
              </a:rPr>
              <a:t>of people worldwide</a:t>
            </a:r>
            <a:r>
              <a:rPr lang="en-US" sz="1944" dirty="0">
                <a:solidFill>
                  <a:srgbClr val="4A4A45"/>
                </a:solidFill>
                <a:latin typeface="Lato" pitchFamily="34" charset="0"/>
                <a:ea typeface="Lato" pitchFamily="34" charset="-122"/>
                <a:cs typeface="Lato" pitchFamily="34" charset="-120"/>
              </a:rPr>
              <a:t>.</a:t>
            </a:r>
            <a:endParaRPr lang="en-US" sz="1944" dirty="0"/>
          </a:p>
        </p:txBody>
      </p:sp>
      <p:sp>
        <p:nvSpPr>
          <p:cNvPr id="7" name="Text 4"/>
          <p:cNvSpPr/>
          <p:nvPr/>
        </p:nvSpPr>
        <p:spPr>
          <a:xfrm>
            <a:off x="864037" y="3816869"/>
            <a:ext cx="7415927" cy="1781045"/>
          </a:xfrm>
          <a:prstGeom prst="rect">
            <a:avLst/>
          </a:prstGeom>
          <a:noFill/>
          <a:ln/>
        </p:spPr>
        <p:txBody>
          <a:bodyPr wrap="square" rtlCol="0" anchor="t"/>
          <a:lstStyle/>
          <a:p>
            <a:pPr marL="457200" indent="-457200">
              <a:buFont typeface="Wingdings" panose="05000000000000000000" pitchFamily="2" charset="2"/>
              <a:buChar char="ü"/>
            </a:pPr>
            <a:r>
              <a:rPr lang="en-US" sz="2800" dirty="0">
                <a:solidFill>
                  <a:srgbClr val="4A4A45"/>
                </a:solidFill>
                <a:latin typeface="Lato" pitchFamily="34" charset="0"/>
                <a:ea typeface="Lato" pitchFamily="34" charset="-122"/>
                <a:cs typeface="Lato" pitchFamily="34" charset="-120"/>
              </a:rPr>
              <a:t>The World Health Organization (WHO) estimates that </a:t>
            </a:r>
            <a:r>
              <a:rPr lang="en-US" sz="2800" dirty="0">
                <a:solidFill>
                  <a:srgbClr val="4A4A4A"/>
                </a:solidFill>
                <a:latin typeface="Roboto"/>
              </a:rPr>
              <a:t>39.0 million [33.1 million–45.7 million] people </a:t>
            </a:r>
            <a:r>
              <a:rPr lang="en-US" sz="2800" dirty="0" smtClean="0">
                <a:solidFill>
                  <a:srgbClr val="4A4A4A"/>
                </a:solidFill>
                <a:latin typeface="Roboto"/>
              </a:rPr>
              <a:t>globally were </a:t>
            </a:r>
            <a:r>
              <a:rPr lang="en-US" sz="2800" dirty="0">
                <a:solidFill>
                  <a:srgbClr val="4A4A4A"/>
                </a:solidFill>
                <a:latin typeface="Roboto"/>
              </a:rPr>
              <a:t>living with HIV in </a:t>
            </a:r>
            <a:r>
              <a:rPr lang="en-US" sz="2800" dirty="0" smtClean="0">
                <a:solidFill>
                  <a:srgbClr val="4A4A4A"/>
                </a:solidFill>
                <a:latin typeface="Roboto"/>
              </a:rPr>
              <a:t>2022.</a:t>
            </a:r>
            <a:endParaRPr lang="en-US" sz="2800" dirty="0">
              <a:solidFill>
                <a:srgbClr val="4A4A4A"/>
              </a:solidFill>
              <a:latin typeface="Roboto"/>
            </a:endParaRPr>
          </a:p>
          <a:p>
            <a:pPr>
              <a:lnSpc>
                <a:spcPts val="3110"/>
              </a:lnSpc>
            </a:pPr>
            <a:endParaRPr lang="en-US" sz="28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923</TotalTime>
  <Words>4177</Words>
  <Application>Microsoft Office PowerPoint</Application>
  <PresentationFormat>Custom</PresentationFormat>
  <Paragraphs>505</Paragraphs>
  <Slides>41</Slides>
  <Notes>40</Notes>
  <HiddenSlides>5</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41</vt:i4>
      </vt:variant>
    </vt:vector>
  </HeadingPairs>
  <TitlesOfParts>
    <vt:vector size="55" baseType="lpstr">
      <vt:lpstr>Arial</vt:lpstr>
      <vt:lpstr>Bradley Hand ITC</vt:lpstr>
      <vt:lpstr>Calibri</vt:lpstr>
      <vt:lpstr>Ebrima</vt:lpstr>
      <vt:lpstr>Google Sans</vt:lpstr>
      <vt:lpstr>Lato</vt:lpstr>
      <vt:lpstr>Maiandra GD</vt:lpstr>
      <vt:lpstr>Merriweather Sans</vt:lpstr>
      <vt:lpstr>MuseoSans</vt:lpstr>
      <vt:lpstr>Noto Sans</vt:lpstr>
      <vt:lpstr>Raleway</vt:lpstr>
      <vt:lpstr>Roboto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Syed Amir Gilani</cp:lastModifiedBy>
  <cp:revision>143</cp:revision>
  <dcterms:created xsi:type="dcterms:W3CDTF">2024-07-09T05:57:42Z</dcterms:created>
  <dcterms:modified xsi:type="dcterms:W3CDTF">2024-08-06T05:45:12Z</dcterms:modified>
</cp:coreProperties>
</file>